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drawings/drawing4.xml" ContentType="application/vnd.openxmlformats-officedocument.drawingml.chartshapes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drawings/drawing5.xml" ContentType="application/vnd.openxmlformats-officedocument.drawingml.chartshapes+xml"/>
  <Override PartName="/ppt/charts/chart1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79" r:id="rId3"/>
    <p:sldId id="275" r:id="rId4"/>
    <p:sldId id="263" r:id="rId5"/>
    <p:sldId id="278" r:id="rId6"/>
    <p:sldId id="280" r:id="rId7"/>
    <p:sldId id="282" r:id="rId8"/>
    <p:sldId id="281" r:id="rId9"/>
    <p:sldId id="277" r:id="rId10"/>
    <p:sldId id="260" r:id="rId11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43C"/>
    <a:srgbClr val="6EB3CC"/>
    <a:srgbClr val="C6EAEC"/>
    <a:srgbClr val="A0C873"/>
    <a:srgbClr val="D2DCAA"/>
    <a:srgbClr val="64A05A"/>
    <a:srgbClr val="C8C832"/>
    <a:srgbClr val="DCDC1E"/>
    <a:srgbClr val="FFE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12112\Documents\T1.xlsx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C:\Users\833899\AppData\Roaming\Microsoft\Excel\Libro1%20(version%201).xlsb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\\LIML015FP01P\ArchivosComunes\203.%20Garant&#237;a%20Extendida\PRESENTACION%20CEO\RESERVA%200618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\\liml015fp01p\archivosComunes\203.%20Garant&#237;a%20Extendida\FACTURACION\2.%20FACTURACION\1.%20FACTURACION\INDICADORES%20DE%20BASE%20DE%20FACTURACION%20GENERAL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\\liml015fp01p\archivosComunes\203.%20Garant&#237;a%20Extendida\FACTURACION\2.%20FACTURACION\1.%20FACTURACION\BASE%20DE%20FACTURACION%20POR%20SOCI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763990267639901E-2"/>
          <c:y val="5.5E-2"/>
          <c:w val="0.95133819951338205"/>
          <c:h val="0.7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solidFill>
              <a:schemeClr val="accent1"/>
            </a:solidFill>
            <a:ln w="11126">
              <a:solidFill>
                <a:schemeClr val="tx1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643C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1"/>
            <c:invertIfNegative val="0"/>
            <c:bubble3D val="0"/>
            <c:spPr>
              <a:solidFill>
                <a:srgbClr val="64A05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2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3"/>
            <c:invertIfNegative val="0"/>
            <c:bubble3D val="0"/>
            <c:spPr>
              <a:solidFill>
                <a:srgbClr val="D2DCAA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Pt>
            <c:idx val="4"/>
            <c:invertIfNegative val="0"/>
            <c:bubble3D val="0"/>
            <c:spPr>
              <a:solidFill>
                <a:srgbClr val="A0C873"/>
              </a:solidFill>
              <a:ln w="11126">
                <a:solidFill>
                  <a:schemeClr val="tx1"/>
                </a:solidFill>
                <a:prstDash val="solid"/>
              </a:ln>
            </c:spPr>
          </c:dPt>
          <c:dLbls>
            <c:spPr>
              <a:noFill/>
              <a:ln w="22252">
                <a:noFill/>
              </a:ln>
            </c:spPr>
            <c:txPr>
              <a:bodyPr/>
              <a:lstStyle/>
              <a:p>
                <a:pPr>
                  <a:defRPr sz="788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53.2</c:v>
                </c:pt>
                <c:pt idx="4">
                  <c:v>67.8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80660352"/>
        <c:axId val="81123968"/>
      </c:barChart>
      <c:catAx>
        <c:axId val="80660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782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788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8112396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811239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0660352"/>
        <c:crosses val="autoZero"/>
        <c:crossBetween val="between"/>
      </c:valAx>
      <c:spPr>
        <a:noFill/>
        <a:ln w="2225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788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1"/>
    </mc:Choice>
    <mc:Fallback>
      <c:style val="21"/>
    </mc:Fallback>
  </mc:AlternateContent>
  <c:chart>
    <c:title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Hoja4!$A$30</c:f>
              <c:strCache>
                <c:ptCount val="1"/>
                <c:pt idx="0">
                  <c:v>Monto pagado (S/.)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3.0492023836599422E-2"/>
                  <c:y val="-2.2253119598252307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319,847.12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8.3160065008907758E-3"/>
                  <c:y val="-1.1126559799126171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11,808.79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5.5440043339271671E-3"/>
                  <c:y val="-3.70885326637539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121,370.9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5.5440043339271168E-3"/>
                  <c:y val="-3.3379679397378514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47,086.11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8.3160065008907515E-3"/>
                  <c:y val="-3.7088532663753903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62,670.08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smtClean="0"/>
                      <a:t>128,861.63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Hoja4!$B$29:$G$29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Hoja4!$B$30:$G$30</c:f>
              <c:numCache>
                <c:formatCode>General</c:formatCode>
                <c:ptCount val="6"/>
                <c:pt idx="0">
                  <c:v>319847.12</c:v>
                </c:pt>
                <c:pt idx="1">
                  <c:v>11808.79</c:v>
                </c:pt>
                <c:pt idx="2">
                  <c:v>121370.9</c:v>
                </c:pt>
                <c:pt idx="3">
                  <c:v>47086.11</c:v>
                </c:pt>
                <c:pt idx="4">
                  <c:v>62670.079999999987</c:v>
                </c:pt>
                <c:pt idx="5">
                  <c:v>128861.63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5841280"/>
        <c:axId val="105026304"/>
        <c:axId val="0"/>
      </c:bar3DChart>
      <c:catAx>
        <c:axId val="95841280"/>
        <c:scaling>
          <c:orientation val="minMax"/>
        </c:scaling>
        <c:delete val="0"/>
        <c:axPos val="b"/>
        <c:majorTickMark val="out"/>
        <c:minorTickMark val="none"/>
        <c:tickLblPos val="nextTo"/>
        <c:crossAx val="105026304"/>
        <c:crosses val="autoZero"/>
        <c:auto val="1"/>
        <c:lblAlgn val="ctr"/>
        <c:lblOffset val="100"/>
        <c:noMultiLvlLbl val="0"/>
      </c:catAx>
      <c:valAx>
        <c:axId val="105026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58412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9841902812255827"/>
          <c:y val="0.49799386082571923"/>
          <c:w val="0.11952269419973373"/>
          <c:h val="0.1325611325611325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700">
          <a:latin typeface="Arial" panose="020B0604020202020204" pitchFamily="34" charset="0"/>
          <a:cs typeface="Arial" panose="020B0604020202020204" pitchFamily="34" charset="0"/>
        </a:defRPr>
      </a:pPr>
      <a:endParaRPr lang="es-E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28319458725273"/>
          <c:y val="0.20738931392053503"/>
          <c:w val="0.81699108344375393"/>
          <c:h val="0.6605386582350764"/>
        </c:manualLayout>
      </c:layout>
      <c:lineChart>
        <c:grouping val="stacked"/>
        <c:varyColors val="0"/>
        <c:ser>
          <c:idx val="0"/>
          <c:order val="0"/>
          <c:tx>
            <c:strRef>
              <c:f>Hoja1!$D$62</c:f>
              <c:strCache>
                <c:ptCount val="1"/>
                <c:pt idx="0">
                  <c:v>ene-18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6.5573760818195312E-2"/>
                  <c:y val="2.33918128654970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6.1826688771441256E-2"/>
                  <c:y val="2.33918128654970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6.5573760818195312E-2"/>
                  <c:y val="-2.92397660818713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9.3676801168850448E-3"/>
                  <c:y val="-2.92397660818713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4.6838400584425219E-2"/>
                  <c:y val="-4.09356725146198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7.494144093508035E-3"/>
                  <c:y val="1.16959064327485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s-E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Hoja1!$A$63:$C$68</c:f>
              <c:strCache>
                <c:ptCount val="6"/>
                <c:pt idx="0">
                  <c:v>PLAZA VEA</c:v>
                </c:pt>
                <c:pt idx="1">
                  <c:v>RIPLEY </c:v>
                </c:pt>
                <c:pt idx="2">
                  <c:v>SAGA </c:v>
                </c:pt>
                <c:pt idx="3">
                  <c:v>SODIMAC SA</c:v>
                </c:pt>
                <c:pt idx="4">
                  <c:v>TDAS PERUANAS</c:v>
                </c:pt>
                <c:pt idx="5">
                  <c:v>TOTTUS</c:v>
                </c:pt>
              </c:strCache>
            </c:strRef>
          </c:cat>
          <c:val>
            <c:numRef>
              <c:f>Hoja1!$D$63:$D$68</c:f>
              <c:numCache>
                <c:formatCode>_("S/."* #,##0.00_);_("S/."* \(#,##0.00\);_("S/."* "-"??_);_(@_)</c:formatCode>
                <c:ptCount val="6"/>
                <c:pt idx="0">
                  <c:v>275765.01010402024</c:v>
                </c:pt>
                <c:pt idx="1">
                  <c:v>225676.67881355941</c:v>
                </c:pt>
                <c:pt idx="2">
                  <c:v>1032107.8771290501</c:v>
                </c:pt>
                <c:pt idx="3">
                  <c:v>8039.7250877051301</c:v>
                </c:pt>
                <c:pt idx="4">
                  <c:v>544967.26059289963</c:v>
                </c:pt>
                <c:pt idx="5">
                  <c:v>250346.21125649914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Hoja1!$E$62</c:f>
              <c:strCache>
                <c:ptCount val="1"/>
                <c:pt idx="0">
                  <c:v>jun-18</c:v>
                </c:pt>
              </c:strCache>
            </c:strRef>
          </c:tx>
          <c:marker>
            <c:symbol val="none"/>
          </c:marker>
          <c:dLbls>
            <c:dLbl>
              <c:idx val="1"/>
              <c:layout>
                <c:manualLayout>
                  <c:x val="-5.4519898280270991E-2"/>
                  <c:y val="-9.15936823686512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3.945666865231981E-2"/>
                  <c:y val="-0.1208334484505226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 rot="0"/>
              <a:lstStyle/>
              <a:p>
                <a:pPr>
                  <a:defRPr b="1">
                    <a:solidFill>
                      <a:srgbClr val="00643C"/>
                    </a:solidFill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Hoja1!$A$63:$C$68</c:f>
              <c:strCache>
                <c:ptCount val="6"/>
                <c:pt idx="0">
                  <c:v>PLAZA VEA</c:v>
                </c:pt>
                <c:pt idx="1">
                  <c:v>RIPLEY </c:v>
                </c:pt>
                <c:pt idx="2">
                  <c:v>SAGA </c:v>
                </c:pt>
                <c:pt idx="3">
                  <c:v>SODIMAC SA</c:v>
                </c:pt>
                <c:pt idx="4">
                  <c:v>TDAS PERUANAS</c:v>
                </c:pt>
                <c:pt idx="5">
                  <c:v>TOTTUS</c:v>
                </c:pt>
              </c:strCache>
            </c:strRef>
          </c:cat>
          <c:val>
            <c:numRef>
              <c:f>Hoja1!$E$63:$E$68</c:f>
              <c:numCache>
                <c:formatCode>_("S/."* #,##0.00_);_("S/."* \(#,##0.00\);_("S/."* "-"??_);_(@_)</c:formatCode>
                <c:ptCount val="6"/>
                <c:pt idx="0">
                  <c:v>271005.76456668333</c:v>
                </c:pt>
                <c:pt idx="1">
                  <c:v>225676.67881355944</c:v>
                </c:pt>
                <c:pt idx="2">
                  <c:v>1142867.821649814</c:v>
                </c:pt>
                <c:pt idx="3">
                  <c:v>6888.9830508474579</c:v>
                </c:pt>
                <c:pt idx="4">
                  <c:v>501635.64542090247</c:v>
                </c:pt>
                <c:pt idx="5">
                  <c:v>285311.81643772527</c:v>
                </c:pt>
              </c:numCache>
            </c:numRef>
          </c:val>
          <c:smooth val="0"/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1411200"/>
        <c:axId val="203712000"/>
      </c:lineChart>
      <c:catAx>
        <c:axId val="20141120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600" b="1"/>
            </a:pPr>
            <a:endParaRPr lang="es-ES"/>
          </a:p>
        </c:txPr>
        <c:crossAx val="203712000"/>
        <c:crosses val="autoZero"/>
        <c:auto val="1"/>
        <c:lblAlgn val="ctr"/>
        <c:lblOffset val="100"/>
        <c:noMultiLvlLbl val="0"/>
      </c:catAx>
      <c:valAx>
        <c:axId val="203712000"/>
        <c:scaling>
          <c:orientation val="minMax"/>
        </c:scaling>
        <c:delete val="0"/>
        <c:axPos val="l"/>
        <c:numFmt formatCode="_(&quot;S/.&quot;* #,##0_);_(&quot;S/.&quot;* \(#,##0\);_(&quot;S/.&quot;* &quot;-&quot;_);_(@_)" sourceLinked="0"/>
        <c:majorTickMark val="none"/>
        <c:minorTickMark val="none"/>
        <c:tickLblPos val="nextTo"/>
        <c:crossAx val="201411200"/>
        <c:crosses val="autoZero"/>
        <c:crossBetween val="between"/>
      </c:valAx>
    </c:plotArea>
    <c:plotVisOnly val="1"/>
    <c:dispBlanksAs val="zero"/>
    <c:showDLblsOverMax val="0"/>
  </c:chart>
  <c:spPr>
    <a:ln w="0">
      <a:solidFill>
        <a:schemeClr val="bg1"/>
      </a:solidFill>
    </a:ln>
  </c:spPr>
  <c:txPr>
    <a:bodyPr/>
    <a:lstStyle/>
    <a:p>
      <a:pPr>
        <a:defRPr sz="500">
          <a:latin typeface="Arial Narrow (Títulos)"/>
        </a:defRPr>
      </a:pPr>
      <a:endParaRPr lang="es-E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[RESERVA 0618.xlsx]Hoja2!Tabla dinámica2</c:name>
    <c:fmtId val="-1"/>
  </c:pivotSource>
  <c:chart>
    <c:title>
      <c:tx>
        <c:rich>
          <a:bodyPr/>
          <a:lstStyle/>
          <a:p>
            <a:pPr>
              <a:defRPr sz="1200">
                <a:latin typeface="Arial Narrow" panose="020B0606020202030204" pitchFamily="34" charset="0"/>
              </a:defRPr>
            </a:pPr>
            <a:r>
              <a:rPr lang="en-US" sz="1200">
                <a:latin typeface="Arial Narrow" panose="020B0606020202030204" pitchFamily="34" charset="0"/>
              </a:rPr>
              <a:t>Monto en Soles por Facturación pagada</a:t>
            </a:r>
          </a:p>
        </c:rich>
      </c:tx>
      <c:layout>
        <c:manualLayout>
          <c:xMode val="edge"/>
          <c:yMode val="edge"/>
          <c:x val="0.269873481261304"/>
          <c:y val="3.4069049907039732E-2"/>
        </c:manualLayout>
      </c:layout>
      <c:overlay val="0"/>
    </c:title>
    <c:autoTitleDeleted val="0"/>
    <c:pivotFmts>
      <c:pivotFmt>
        <c:idx val="0"/>
        <c:marker>
          <c:symbol val="none"/>
        </c:marker>
        <c:dLbl>
          <c:idx val="0"/>
          <c:spPr/>
          <c:txPr>
            <a:bodyPr/>
            <a:lstStyle/>
            <a:p>
              <a:pPr>
                <a:defRPr sz="600" b="1">
                  <a:latin typeface="Arial Narrow" panose="020B0606020202030204" pitchFamily="34" charset="0"/>
                </a:defRPr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"/>
        <c:marker>
          <c:symbol val="none"/>
        </c:marker>
        <c:dLbl>
          <c:idx val="0"/>
          <c:spPr/>
          <c:txPr>
            <a:bodyPr/>
            <a:lstStyle/>
            <a:p>
              <a:pPr>
                <a:defRPr sz="600" b="1">
                  <a:latin typeface="Arial Narrow" panose="020B0606020202030204" pitchFamily="34" charset="0"/>
                </a:defRPr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"/>
        <c:marker>
          <c:symbol val="none"/>
        </c:marker>
        <c:dLbl>
          <c:idx val="0"/>
          <c:spPr/>
          <c:txPr>
            <a:bodyPr/>
            <a:lstStyle/>
            <a:p>
              <a:pPr>
                <a:defRPr sz="600" b="1">
                  <a:latin typeface="Arial Narrow" panose="020B0606020202030204" pitchFamily="34" charset="0"/>
                </a:defRPr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>
        <c:manualLayout>
          <c:layoutTarget val="inner"/>
          <c:xMode val="edge"/>
          <c:yMode val="edge"/>
          <c:x val="8.9649931373257247E-2"/>
          <c:y val="0.20435039658670992"/>
          <c:w val="0.89077820318331769"/>
          <c:h val="0.61580516898608351"/>
        </c:manualLayout>
      </c:layout>
      <c:lineChart>
        <c:grouping val="standard"/>
        <c:varyColors val="0"/>
        <c:ser>
          <c:idx val="0"/>
          <c:order val="0"/>
          <c:tx>
            <c:strRef>
              <c:f>Hoja2!$B$1</c:f>
              <c:strCache>
                <c:ptCount val="1"/>
                <c:pt idx="0">
                  <c:v>Total</c:v>
                </c:pt>
              </c:strCache>
            </c:strRef>
          </c:tx>
          <c:marker>
            <c:symbol val="none"/>
          </c:marker>
          <c:dLbls>
            <c:dLbl>
              <c:idx val="3"/>
              <c:layout>
                <c:manualLayout>
                  <c:x val="-6.4134271915678078E-3"/>
                  <c:y val="-1.43493826093391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9.6201407873517109E-3"/>
                  <c:y val="2.15240739140087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1.2826854383135616E-2"/>
                  <c:y val="2.86987652186783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600" b="1">
                    <a:latin typeface="Arial Narrow" panose="020B0606020202030204" pitchFamily="34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Hoja2!$A$2:$A$11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Hoja2!$B$2:$B$11</c:f>
              <c:numCache>
                <c:formatCode>"S/."\ #,##0</c:formatCode>
                <c:ptCount val="9"/>
                <c:pt idx="0">
                  <c:v>4025087.6774000204</c:v>
                </c:pt>
                <c:pt idx="1">
                  <c:v>6924491.9167000121</c:v>
                </c:pt>
                <c:pt idx="2">
                  <c:v>5835596.0513800727</c:v>
                </c:pt>
                <c:pt idx="3">
                  <c:v>6433193.9936000193</c:v>
                </c:pt>
                <c:pt idx="4">
                  <c:v>5931296.454799992</c:v>
                </c:pt>
                <c:pt idx="5">
                  <c:v>6422100.1182000283</c:v>
                </c:pt>
                <c:pt idx="6">
                  <c:v>7538597.155199985</c:v>
                </c:pt>
                <c:pt idx="7">
                  <c:v>6466363.663600008</c:v>
                </c:pt>
                <c:pt idx="8">
                  <c:v>2169290.2201694879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5374464"/>
        <c:axId val="215401216"/>
      </c:lineChart>
      <c:catAx>
        <c:axId val="2153744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800" b="1">
                <a:latin typeface="Arial Narrow" panose="020B0606020202030204" pitchFamily="34" charset="0"/>
              </a:defRPr>
            </a:pPr>
            <a:endParaRPr lang="es-ES"/>
          </a:p>
        </c:txPr>
        <c:crossAx val="215401216"/>
        <c:crosses val="autoZero"/>
        <c:auto val="1"/>
        <c:lblAlgn val="ctr"/>
        <c:lblOffset val="100"/>
        <c:noMultiLvlLbl val="0"/>
      </c:catAx>
      <c:valAx>
        <c:axId val="21540121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s-ES"/>
          </a:p>
        </c:txPr>
        <c:crossAx val="215374464"/>
        <c:crosses val="autoZero"/>
        <c:crossBetween val="between"/>
      </c:valAx>
    </c:plotArea>
    <c:plotVisOnly val="1"/>
    <c:dispBlanksAs val="gap"/>
    <c:showDLblsOverMax val="0"/>
  </c:chart>
  <c:spPr>
    <a:ln>
      <a:noFill/>
      <a:prstDash val="sysDash"/>
    </a:ln>
  </c:sp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65213995837899E-2"/>
          <c:y val="2.8535353535353501E-2"/>
          <c:w val="0.85512565286674502"/>
          <c:h val="0.9393939393939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2"/>
            </a:solidFill>
            <a:ln w="16892">
              <a:noFill/>
            </a:ln>
          </c:spPr>
          <c:dPt>
            <c:idx val="0"/>
            <c:bubble3D val="0"/>
            <c:spPr>
              <a:solidFill>
                <a:srgbClr val="F0F050"/>
              </a:solidFill>
              <a:ln w="16892">
                <a:noFill/>
              </a:ln>
            </c:spPr>
          </c:dPt>
          <c:dPt>
            <c:idx val="1"/>
            <c:bubble3D val="0"/>
            <c:spPr>
              <a:solidFill>
                <a:srgbClr val="DCDC1E"/>
              </a:solidFill>
              <a:ln w="16892">
                <a:noFill/>
              </a:ln>
            </c:spPr>
          </c:dPt>
          <c:dPt>
            <c:idx val="2"/>
            <c:bubble3D val="0"/>
            <c:spPr>
              <a:solidFill>
                <a:srgbClr val="E6A01E"/>
              </a:solidFill>
              <a:ln w="16892">
                <a:noFill/>
              </a:ln>
            </c:spPr>
          </c:dPt>
          <c:dPt>
            <c:idx val="3"/>
            <c:bubble3D val="0"/>
            <c:spPr>
              <a:solidFill>
                <a:srgbClr val="DC7D32"/>
              </a:solidFill>
              <a:ln w="16892">
                <a:noFill/>
              </a:ln>
            </c:spPr>
          </c:dPt>
          <c:dLbls>
            <c:dLbl>
              <c:idx val="0"/>
              <c:layout>
                <c:manualLayout>
                  <c:x val="1.13171092843633E-3"/>
                  <c:y val="-2.8939393939393901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52133187073125E-2"/>
                  <c:y val="7.678282828282830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5.5569850534707504E-4"/>
                  <c:y val="7.3747474747475304E-3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1.6928264785151699E-4"/>
                  <c:y val="3.18853535353536E-2"/>
                </c:manualLayout>
              </c:layout>
              <c:numFmt formatCode="0%" sourceLinked="0"/>
              <c:spPr>
                <a:noFill/>
                <a:ln w="16892">
                  <a:noFill/>
                </a:ln>
              </c:spPr>
              <c:txPr>
                <a:bodyPr/>
                <a:lstStyle/>
                <a:p>
                  <a:pPr>
                    <a:defRPr sz="1463" b="1" i="0" u="none" strike="noStrike" baseline="0">
                      <a:solidFill>
                        <a:srgbClr val="FFFFFF"/>
                      </a:solidFill>
                      <a:latin typeface="Arial Narrow"/>
                      <a:ea typeface="Arial Narrow"/>
                      <a:cs typeface="Arial Narrow"/>
                    </a:defRPr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delete val="1"/>
            </c:dLbl>
            <c:numFmt formatCode="0%" sourceLinked="0"/>
            <c:spPr>
              <a:noFill/>
              <a:ln w="16892">
                <a:noFill/>
              </a:ln>
            </c:spPr>
            <c:txPr>
              <a:bodyPr/>
              <a:lstStyle/>
              <a:p>
                <a:pPr>
                  <a:defRPr sz="1463" b="1" i="0" u="none" strike="noStrike" baseline="0">
                    <a:solidFill>
                      <a:schemeClr val="tx1"/>
                    </a:solidFill>
                    <a:latin typeface="Arial Narrow"/>
                    <a:ea typeface="Arial Narrow"/>
                    <a:cs typeface="Arial Narrow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France</c:v>
                </c:pt>
                <c:pt idx="1">
                  <c:v>Europe hors France</c:v>
                </c:pt>
                <c:pt idx="2">
                  <c:v>Amerique du Nord</c:v>
                </c:pt>
                <c:pt idx="3">
                  <c:v>Reste du Monde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26</c:v>
                </c:pt>
                <c:pt idx="2">
                  <c:v>22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16892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463" b="1" i="0" u="none" strike="noStrike" baseline="0">
          <a:solidFill>
            <a:schemeClr val="tx1"/>
          </a:solidFill>
          <a:latin typeface="Arial Narrow"/>
          <a:ea typeface="Arial Narrow"/>
          <a:cs typeface="Arial Narrow"/>
        </a:defRPr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114155251141499E-2"/>
          <c:y val="5.1401869158878503E-2"/>
          <c:w val="0.954337899543379"/>
          <c:h val="0.766355140186915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4BC8DC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4BC8DC"/>
              </a:solidFill>
              <a:ln>
                <a:solidFill>
                  <a:srgbClr val="4BC8DC"/>
                </a:solidFill>
                <a:prstDash val="solid"/>
              </a:ln>
            </c:spPr>
          </c:marker>
          <c:dPt>
            <c:idx val="0"/>
            <c:bubble3D val="0"/>
            <c:spPr>
              <a:ln w="29609">
                <a:solidFill>
                  <a:srgbClr val="4BC8DC"/>
                </a:solidFill>
                <a:prstDash val="solid"/>
              </a:ln>
            </c:spPr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dLbl>
              <c:idx val="3"/>
              <c:layout>
                <c:manualLayout>
                  <c:x val="-7.3018709704647494E-2"/>
                  <c:y val="-0.142962347588496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Sheet1!$B$2:$F$2</c:f>
              <c:numCache>
                <c:formatCode>0.0%</c:formatCode>
                <c:ptCount val="5"/>
                <c:pt idx="0">
                  <c:v>0.02</c:v>
                </c:pt>
                <c:pt idx="1">
                  <c:v>0.03</c:v>
                </c:pt>
                <c:pt idx="2">
                  <c:v>0.1</c:v>
                </c:pt>
                <c:pt idx="3">
                  <c:v>5.6000000000000001E-2</c:v>
                </c:pt>
                <c:pt idx="4">
                  <c:v>0.06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Est</c:v>
                </c:pt>
              </c:strCache>
            </c:strRef>
          </c:tx>
          <c:spPr>
            <a:ln w="29609">
              <a:solidFill>
                <a:srgbClr val="6473AF"/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6EB9"/>
              </a:solidFill>
              <a:ln>
                <a:solidFill>
                  <a:srgbClr val="006EB9"/>
                </a:solidFill>
                <a:prstDash val="solid"/>
              </a:ln>
            </c:spPr>
          </c:marker>
          <c:dPt>
            <c:idx val="3"/>
            <c:marker>
              <c:spPr>
                <a:solidFill>
                  <a:srgbClr val="6473AF"/>
                </a:solidFill>
                <a:ln>
                  <a:solidFill>
                    <a:srgbClr val="6473AF"/>
                  </a:solidFill>
                  <a:prstDash val="solid"/>
                </a:ln>
              </c:spPr>
            </c:marker>
            <c:bubble3D val="0"/>
          </c:dPt>
          <c:dLbls>
            <c:dLbl>
              <c:idx val="0"/>
              <c:layout>
                <c:manualLayout>
                  <c:x val="-7.5758484310439703E-2"/>
                  <c:y val="-0.1220900985107680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layout>
                <c:manualLayout>
                  <c:x val="-7.3932175288030699E-2"/>
                  <c:y val="7.88444809284847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4434234818802606E-2"/>
                  <c:y val="5.54801829389708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3883037076712801E-2"/>
                  <c:y val="6.482597733149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19739">
                <a:noFill/>
              </a:ln>
            </c:spPr>
            <c:txPr>
              <a:bodyPr/>
              <a:lstStyle/>
              <a:p>
                <a:pPr>
                  <a:defRPr sz="933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Sheet1!$B$3:$F$3</c:f>
              <c:numCache>
                <c:formatCode>0.00%</c:formatCode>
                <c:ptCount val="5"/>
                <c:pt idx="0">
                  <c:v>0.06</c:v>
                </c:pt>
                <c:pt idx="1">
                  <c:v>0.03</c:v>
                </c:pt>
                <c:pt idx="2">
                  <c:v>0.06</c:v>
                </c:pt>
                <c:pt idx="3">
                  <c:v>0.03</c:v>
                </c:pt>
                <c:pt idx="4">
                  <c:v>0.03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9293184"/>
        <c:axId val="89294720"/>
      </c:lineChart>
      <c:catAx>
        <c:axId val="89293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467">
            <a:solidFill>
              <a:schemeClr val="accent3"/>
            </a:solidFill>
            <a:prstDash val="solid"/>
          </a:ln>
        </c:spPr>
        <c:txPr>
          <a:bodyPr rot="0" vert="horz"/>
          <a:lstStyle/>
          <a:p>
            <a:pPr>
              <a:defRPr sz="699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892947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89294720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extTo"/>
        <c:crossAx val="89293184"/>
        <c:crosses val="autoZero"/>
        <c:crossBetween val="between"/>
      </c:valAx>
      <c:spPr>
        <a:noFill/>
        <a:ln w="19739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9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Compromiso</a:t>
            </a:r>
            <a:r>
              <a:rPr lang="en-US" sz="10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de Pago (</a:t>
            </a:r>
            <a:r>
              <a:rPr lang="en-US" sz="100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Proveedores</a:t>
            </a:r>
            <a:r>
              <a:rPr lang="en-US" sz="10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0807265627893198"/>
          <c:y val="3.771652030626754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44155950057308302"/>
          <c:y val="0.20539026587512416"/>
          <c:w val="0.38023118985126858"/>
          <c:h val="0.63371864975211434"/>
        </c:manualLayout>
      </c:layout>
      <c:doughnutChart>
        <c:varyColors val="1"/>
        <c:ser>
          <c:idx val="0"/>
          <c:order val="0"/>
          <c:tx>
            <c:strRef>
              <c:f>'TABLAS DINAMICAS'!$A$47</c:f>
              <c:strCache>
                <c:ptCount val="1"/>
                <c:pt idx="0">
                  <c:v>Proveedores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rgbClr val="0CA7C6"/>
              </a:solidFill>
            </c:spPr>
          </c:dPt>
          <c:dPt>
            <c:idx val="2"/>
            <c:bubble3D val="0"/>
            <c:spPr>
              <a:solidFill>
                <a:schemeClr val="accent1">
                  <a:lumMod val="50000"/>
                </a:schemeClr>
              </a:solidFill>
            </c:spPr>
          </c:dPt>
          <c:dPt>
            <c:idx val="3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</c:dPt>
          <c:dLbls>
            <c:dLbl>
              <c:idx val="0"/>
              <c:layout>
                <c:manualLayout>
                  <c:x val="2.7777777777777779E-3"/>
                  <c:y val="-3.2407407407407406E-2"/>
                </c:manualLayout>
              </c:layout>
              <c:tx>
                <c:rich>
                  <a:bodyPr/>
                  <a:lstStyle/>
                  <a:p>
                    <a:pPr>
                      <a:defRPr sz="800" b="1"/>
                    </a:pPr>
                    <a:r>
                      <a:rPr lang="en-US" sz="800" b="1">
                        <a:solidFill>
                          <a:schemeClr val="bg1"/>
                        </a:solidFill>
                      </a:rPr>
                      <a:t>4%</a:t>
                    </a:r>
                  </a:p>
                </c:rich>
              </c:tx>
              <c:spPr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0"/>
                  <c:y val="9.2592592592592587E-3"/>
                </c:manualLayout>
              </c:layout>
              <c:tx>
                <c:rich>
                  <a:bodyPr/>
                  <a:lstStyle/>
                  <a:p>
                    <a:pPr>
                      <a:defRPr sz="1200" b="1">
                        <a:solidFill>
                          <a:schemeClr val="bg1"/>
                        </a:solidFill>
                      </a:defRPr>
                    </a:pPr>
                    <a:r>
                      <a:rPr lang="en-US" sz="1200" b="1">
                        <a:solidFill>
                          <a:schemeClr val="bg1"/>
                        </a:solidFill>
                      </a:rPr>
                      <a:t>84%</a:t>
                    </a:r>
                    <a:endParaRPr lang="en-US" sz="1600" b="1">
                      <a:solidFill>
                        <a:schemeClr val="bg1"/>
                      </a:solidFill>
                    </a:endParaRPr>
                  </a:p>
                </c:rich>
              </c:tx>
              <c:spPr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pPr>
                      <a:defRPr sz="1000" b="1"/>
                    </a:pPr>
                    <a:r>
                      <a:rPr lang="en-US" sz="1000" b="1">
                        <a:solidFill>
                          <a:schemeClr val="bg1"/>
                        </a:solidFill>
                      </a:rPr>
                      <a:t>11%</a:t>
                    </a:r>
                  </a:p>
                </c:rich>
              </c:tx>
              <c:spPr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1000" b="1"/>
                  </a:pPr>
                  <a:endParaRPr lang="es-E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200" b="1"/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'TABLAS DINAMICAS'!$B$46:$E$46</c:f>
              <c:strCache>
                <c:ptCount val="4"/>
                <c:pt idx="0">
                  <c:v>1 a 7 días</c:v>
                </c:pt>
                <c:pt idx="1">
                  <c:v>8 a 15 días</c:v>
                </c:pt>
                <c:pt idx="2">
                  <c:v>15 a 30 días</c:v>
                </c:pt>
                <c:pt idx="3">
                  <c:v>Mayor a 30 días</c:v>
                </c:pt>
              </c:strCache>
            </c:strRef>
          </c:cat>
          <c:val>
            <c:numRef>
              <c:f>'TABLAS DINAMICAS'!$B$47:$E$47</c:f>
              <c:numCache>
                <c:formatCode>0%</c:formatCode>
                <c:ptCount val="4"/>
                <c:pt idx="0">
                  <c:v>4.4922788956481045E-2</c:v>
                </c:pt>
                <c:pt idx="1">
                  <c:v>0.69770706598034626</c:v>
                </c:pt>
                <c:pt idx="2">
                  <c:v>9.9672437997192331E-2</c:v>
                </c:pt>
                <c:pt idx="3">
                  <c:v>0.15769770706598035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2.1593832020997374E-2"/>
          <c:y val="0.27303258967629052"/>
          <c:w val="0.27854596749670579"/>
          <c:h val="0.50011555847185774"/>
        </c:manualLayout>
      </c:layout>
      <c:overlay val="0"/>
      <c:txPr>
        <a:bodyPr/>
        <a:lstStyle/>
        <a:p>
          <a:pPr>
            <a:defRPr sz="900">
              <a:latin typeface="Arial" panose="020B0604020202020204" pitchFamily="34" charset="0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800" b="1" i="0" baseline="0" dirty="0">
                <a:effectLst/>
              </a:rPr>
              <a:t>Compromiso de Pago al </a:t>
            </a:r>
            <a:r>
              <a:rPr lang="en-US" sz="800" b="1" i="0" baseline="0" dirty="0" smtClean="0">
                <a:effectLst/>
              </a:rPr>
              <a:t>Socio:</a:t>
            </a:r>
            <a:endParaRPr lang="en-US" sz="800" dirty="0">
              <a:effectLst/>
            </a:endParaRPr>
          </a:p>
        </c:rich>
      </c:tx>
      <c:layout>
        <c:manualLayout>
          <c:xMode val="edge"/>
          <c:yMode val="edge"/>
          <c:x val="7.6808909982388401E-2"/>
          <c:y val="3.677041134219528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42853710012154478"/>
          <c:y val="0.1575279028825857"/>
          <c:w val="0.38860258092738409"/>
          <c:h val="0.64767096821230674"/>
        </c:manualLayout>
      </c:layout>
      <c:doughnutChart>
        <c:varyColors val="1"/>
        <c:ser>
          <c:idx val="0"/>
          <c:order val="0"/>
          <c:tx>
            <c:strRef>
              <c:f>'TABLAS DINAMICAS'!$I$47</c:f>
              <c:strCache>
                <c:ptCount val="1"/>
                <c:pt idx="0">
                  <c:v>Socio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dPt>
            <c:idx val="0"/>
            <c:bubble3D val="0"/>
            <c:spPr>
              <a:solidFill>
                <a:srgbClr val="1E4E3C"/>
              </a:solidFill>
            </c:spPr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"/>
            <c:bubble3D val="0"/>
            <c:spPr>
              <a:solidFill>
                <a:srgbClr val="77BF85"/>
              </a:solidFill>
            </c:spPr>
          </c:dPt>
          <c:dPt>
            <c:idx val="3"/>
            <c:bubble3D val="0"/>
            <c:spPr>
              <a:solidFill>
                <a:srgbClr val="4A9061"/>
              </a:solidFill>
            </c:spPr>
          </c:dPt>
          <c:dLbls>
            <c:dLbl>
              <c:idx val="0"/>
              <c:layout>
                <c:manualLayout>
                  <c:x val="1.1110892388451444E-2"/>
                  <c:y val="-0.106481481481481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400"/>
                      <a:t>74%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7.7777777777777779E-2"/>
                  <c:y val="-1.38888888888888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pPr>
                      <a:defRPr b="1">
                        <a:solidFill>
                          <a:schemeClr val="bg1"/>
                        </a:solidFill>
                      </a:defRPr>
                    </a:pPr>
                    <a:r>
                      <a:rPr lang="en-US" sz="1200">
                        <a:solidFill>
                          <a:schemeClr val="bg1"/>
                        </a:solidFill>
                      </a:rPr>
                      <a:t>22%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'TABLAS DINAMICAS'!$J$46:$M$46</c:f>
              <c:strCache>
                <c:ptCount val="4"/>
                <c:pt idx="0">
                  <c:v>1 a 7 días</c:v>
                </c:pt>
                <c:pt idx="1">
                  <c:v>8 a 15 días</c:v>
                </c:pt>
                <c:pt idx="2">
                  <c:v>15 a 30 días</c:v>
                </c:pt>
                <c:pt idx="3">
                  <c:v>Mayor a 30 días</c:v>
                </c:pt>
              </c:strCache>
            </c:strRef>
          </c:cat>
          <c:val>
            <c:numRef>
              <c:f>'TABLAS DINAMICAS'!$J$47:$M$47</c:f>
              <c:numCache>
                <c:formatCode>0%</c:formatCode>
                <c:ptCount val="4"/>
                <c:pt idx="0">
                  <c:v>2.3643949930458971E-2</c:v>
                </c:pt>
                <c:pt idx="1">
                  <c:v>0.73713490959666206</c:v>
                </c:pt>
                <c:pt idx="2">
                  <c:v>2.0862308762169681E-2</c:v>
                </c:pt>
                <c:pt idx="3">
                  <c:v>0.21835883171070933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3.4528652668416426E-2"/>
          <c:y val="0.39500765529308834"/>
          <c:w val="0.2265824584426947"/>
          <c:h val="0.33486876640419949"/>
        </c:manualLayout>
      </c:layout>
      <c:overlay val="0"/>
      <c:txPr>
        <a:bodyPr/>
        <a:lstStyle/>
        <a:p>
          <a:pPr>
            <a:defRPr sz="800"/>
          </a:pPr>
          <a:endParaRPr lang="es-ES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[INDICADORES DE BASE DE FACTURACION GENERAL.xlsx]TABLAS DINAMICAS!Tabla dinámica5</c:name>
    <c:fmtId val="-1"/>
  </c:pivotSource>
  <c:chart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spPr>
          <a:ln w="12700"/>
        </c:spPr>
        <c:marker>
          <c:spPr>
            <a:ln w="12700"/>
          </c:spPr>
        </c:marker>
        <c:dLbl>
          <c:idx val="0"/>
          <c:spPr/>
          <c:txPr>
            <a:bodyPr/>
            <a:lstStyle/>
            <a:p>
              <a:pPr>
                <a:defRPr sz="800" b="1"/>
              </a:pPr>
              <a:endParaRPr lang="es-E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5"/>
        <c:spPr>
          <a:ln w="3175"/>
        </c:spPr>
        <c:marker>
          <c:spPr>
            <a:ln w="3175"/>
          </c:spPr>
        </c:marker>
        <c:dLbl>
          <c:idx val="0"/>
          <c:spPr/>
          <c:txPr>
            <a:bodyPr/>
            <a:lstStyle/>
            <a:p>
              <a:pPr>
                <a:defRPr sz="800" b="1"/>
              </a:pPr>
              <a:endParaRPr lang="es-E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6"/>
        <c:spPr>
          <a:ln w="12700">
            <a:solidFill>
              <a:schemeClr val="bg1">
                <a:lumMod val="50000"/>
              </a:schemeClr>
            </a:solidFill>
          </a:ln>
        </c:spPr>
        <c:marker>
          <c:spPr>
            <a:ln w="12700">
              <a:solidFill>
                <a:schemeClr val="bg1">
                  <a:lumMod val="50000"/>
                </a:schemeClr>
              </a:solidFill>
            </a:ln>
          </c:spPr>
        </c:marker>
      </c:pivotFmt>
      <c:pivotFmt>
        <c:idx val="7"/>
        <c:dLbl>
          <c:idx val="0"/>
          <c:layout>
            <c:manualLayout>
              <c:x val="-5.6694915254237289E-2"/>
              <c:y val="-9.6678331875182266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8"/>
        <c:spPr>
          <a:ln w="12700"/>
        </c:spPr>
        <c:marker>
          <c:spPr>
            <a:ln w="12700"/>
          </c:spPr>
        </c:marker>
        <c:dLbl>
          <c:idx val="0"/>
          <c:spPr/>
          <c:txPr>
            <a:bodyPr/>
            <a:lstStyle/>
            <a:p>
              <a:pPr>
                <a:defRPr sz="800" b="1"/>
              </a:pPr>
              <a:endParaRPr lang="es-E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9"/>
        <c:spPr>
          <a:ln w="12700">
            <a:solidFill>
              <a:schemeClr val="bg1">
                <a:lumMod val="50000"/>
              </a:schemeClr>
            </a:solidFill>
          </a:ln>
        </c:spPr>
        <c:marker>
          <c:spPr>
            <a:ln w="12700">
              <a:solidFill>
                <a:schemeClr val="bg1">
                  <a:lumMod val="50000"/>
                </a:schemeClr>
              </a:solidFill>
            </a:ln>
          </c:spPr>
        </c:marker>
      </c:pivotFmt>
      <c:pivotFmt>
        <c:idx val="10"/>
        <c:spPr>
          <a:ln w="3175"/>
        </c:spPr>
        <c:marker>
          <c:spPr>
            <a:ln w="3175"/>
          </c:spPr>
        </c:marker>
        <c:dLbl>
          <c:idx val="0"/>
          <c:spPr/>
          <c:txPr>
            <a:bodyPr/>
            <a:lstStyle/>
            <a:p>
              <a:pPr>
                <a:defRPr sz="800" b="1"/>
              </a:pPr>
              <a:endParaRPr lang="es-E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1"/>
        <c:dLbl>
          <c:idx val="0"/>
          <c:layout>
            <c:manualLayout>
              <c:x val="-5.6694915254237289E-2"/>
              <c:y val="-9.6678331875182266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2"/>
        <c:spPr>
          <a:ln w="12700"/>
        </c:spPr>
        <c:marker>
          <c:spPr>
            <a:ln w="12700"/>
          </c:spPr>
        </c:marker>
        <c:dLbl>
          <c:idx val="0"/>
          <c:spPr/>
          <c:txPr>
            <a:bodyPr/>
            <a:lstStyle/>
            <a:p>
              <a:pPr>
                <a:defRPr sz="800" b="1"/>
              </a:pPr>
              <a:endParaRPr lang="es-E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3"/>
        <c:spPr>
          <a:ln w="12700">
            <a:solidFill>
              <a:schemeClr val="bg1">
                <a:lumMod val="50000"/>
              </a:schemeClr>
            </a:solidFill>
          </a:ln>
        </c:spPr>
        <c:marker>
          <c:spPr>
            <a:ln w="12700">
              <a:solidFill>
                <a:schemeClr val="bg1">
                  <a:lumMod val="50000"/>
                </a:schemeClr>
              </a:solidFill>
            </a:ln>
          </c:spPr>
        </c:marker>
      </c:pivotFmt>
      <c:pivotFmt>
        <c:idx val="14"/>
        <c:spPr>
          <a:ln w="3175"/>
        </c:spPr>
        <c:marker>
          <c:spPr>
            <a:ln w="3175"/>
          </c:spPr>
        </c:marker>
        <c:dLbl>
          <c:idx val="0"/>
          <c:spPr/>
          <c:txPr>
            <a:bodyPr/>
            <a:lstStyle/>
            <a:p>
              <a:pPr>
                <a:defRPr sz="800" b="1"/>
              </a:pPr>
              <a:endParaRPr lang="es-E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5"/>
        <c:dLbl>
          <c:idx val="0"/>
          <c:layout>
            <c:manualLayout>
              <c:x val="-5.6694915254237289E-2"/>
              <c:y val="-9.6678331875182266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>
        <c:manualLayout>
          <c:layoutTarget val="inner"/>
          <c:xMode val="edge"/>
          <c:yMode val="edge"/>
          <c:x val="0.12832174103237096"/>
          <c:y val="0.3271369203849519"/>
          <c:w val="0.84255249343832028"/>
          <c:h val="0.38660761154855644"/>
        </c:manualLayout>
      </c:layout>
      <c:lineChart>
        <c:grouping val="standard"/>
        <c:varyColors val="0"/>
        <c:ser>
          <c:idx val="0"/>
          <c:order val="0"/>
          <c:tx>
            <c:strRef>
              <c:f>'TABLAS DINAMICAS'!$B$24</c:f>
              <c:strCache>
                <c:ptCount val="1"/>
                <c:pt idx="0">
                  <c:v>Cantidad Facturas</c:v>
                </c:pt>
              </c:strCache>
            </c:strRef>
          </c:tx>
          <c:spPr>
            <a:ln w="12700"/>
          </c:spPr>
          <c:marker>
            <c:spPr>
              <a:ln w="12700"/>
            </c:spPr>
          </c:marker>
          <c:dPt>
            <c:idx val="2"/>
            <c:marker>
              <c:spPr>
                <a:ln w="12700">
                  <a:solidFill>
                    <a:schemeClr val="bg1">
                      <a:lumMod val="50000"/>
                    </a:schemeClr>
                  </a:solidFill>
                </a:ln>
              </c:spPr>
            </c:marker>
            <c:bubble3D val="0"/>
            <c:spPr>
              <a:ln w="12700">
                <a:solidFill>
                  <a:schemeClr val="bg1">
                    <a:lumMod val="50000"/>
                  </a:schemeClr>
                </a:solidFill>
              </a:ln>
            </c:spPr>
          </c:dPt>
          <c:dLbls>
            <c:txPr>
              <a:bodyPr/>
              <a:lstStyle/>
              <a:p>
                <a:pPr>
                  <a:defRPr sz="700" b="1"/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'TABLAS DINAMICAS'!$A$25:$A$31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'TABLAS DINAMICAS'!$B$25:$B$31</c:f>
              <c:numCache>
                <c:formatCode>0</c:formatCode>
                <c:ptCount val="6"/>
                <c:pt idx="0">
                  <c:v>515</c:v>
                </c:pt>
                <c:pt idx="1">
                  <c:v>383</c:v>
                </c:pt>
                <c:pt idx="2">
                  <c:v>800</c:v>
                </c:pt>
                <c:pt idx="3">
                  <c:v>603</c:v>
                </c:pt>
                <c:pt idx="4">
                  <c:v>609</c:v>
                </c:pt>
                <c:pt idx="5">
                  <c:v>670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'TABLAS DINAMICAS'!$C$24</c:f>
              <c:strCache>
                <c:ptCount val="1"/>
                <c:pt idx="0">
                  <c:v>Total en Soles</c:v>
                </c:pt>
              </c:strCache>
            </c:strRef>
          </c:tx>
          <c:spPr>
            <a:ln w="3175"/>
          </c:spPr>
          <c:marker>
            <c:spPr>
              <a:ln w="3175"/>
            </c:spPr>
          </c:marker>
          <c:dLbls>
            <c:dLbl>
              <c:idx val="0"/>
              <c:layout>
                <c:manualLayout>
                  <c:x val="-5.6694915254237289E-2"/>
                  <c:y val="-9.667833187518226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0.11000166648150206"/>
                  <c:y val="-7.55196181179764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700" b="1"/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'TABLAS DINAMICAS'!$A$25:$A$31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'TABLAS DINAMICAS'!$C$25:$C$31</c:f>
              <c:numCache>
                <c:formatCode>_ "S/."\ * #,##0_ ;_ "S/."\ * \-#,##0_ ;_ "S/."\ * "-"??_ ;_ @_ </c:formatCode>
                <c:ptCount val="6"/>
                <c:pt idx="0">
                  <c:v>481557.32999999967</c:v>
                </c:pt>
                <c:pt idx="1">
                  <c:v>263456.55000000016</c:v>
                </c:pt>
                <c:pt idx="2">
                  <c:v>555275.3600000001</c:v>
                </c:pt>
                <c:pt idx="3">
                  <c:v>406981.84000000026</c:v>
                </c:pt>
                <c:pt idx="4">
                  <c:v>425533.27999999997</c:v>
                </c:pt>
                <c:pt idx="5">
                  <c:v>610838.37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169280"/>
        <c:axId val="127170816"/>
      </c:lineChart>
      <c:catAx>
        <c:axId val="1271692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700" b="1"/>
            </a:pPr>
            <a:endParaRPr lang="es-ES"/>
          </a:p>
        </c:txPr>
        <c:crossAx val="127170816"/>
        <c:crosses val="autoZero"/>
        <c:auto val="1"/>
        <c:lblAlgn val="ctr"/>
        <c:lblOffset val="100"/>
        <c:noMultiLvlLbl val="0"/>
      </c:catAx>
      <c:valAx>
        <c:axId val="127170816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crossAx val="12716928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8033468503499611"/>
          <c:y val="0.8682308121877893"/>
          <c:w val="0.73508776802577491"/>
          <c:h val="0.10971075802663689"/>
        </c:manualLayout>
      </c:layout>
      <c:overlay val="0"/>
      <c:txPr>
        <a:bodyPr/>
        <a:lstStyle/>
        <a:p>
          <a:pPr>
            <a:defRPr sz="700" b="1"/>
          </a:pPr>
          <a:endParaRPr lang="es-ES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  <a:sp3d>
      <a:bevelT w="114300" prst="artDeco"/>
    </a:sp3d>
  </c:spPr>
  <c:externalData r:id="rId2">
    <c:autoUpdate val="0"/>
  </c:externalData>
  <c:userShapes r:id="rId3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pivotSource>
    <c:name>[INDICADORES DE BASE DE FACTURACION GENERAL.xlsx]TABLAS DINAMICAS!Tabla dinámica1</c:name>
    <c:fmtId val="5"/>
  </c:pivotSource>
  <c:chart>
    <c:title>
      <c:tx>
        <c:rich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LOTUS</a:t>
            </a:r>
          </a:p>
        </c:rich>
      </c:tx>
      <c:layout/>
      <c:overlay val="0"/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5"/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6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7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8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9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s-E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>
        <c:manualLayout>
          <c:layoutTarget val="inner"/>
          <c:xMode val="edge"/>
          <c:yMode val="edge"/>
          <c:x val="0.11940507436570429"/>
          <c:y val="0.26692896614760214"/>
          <c:w val="0.72295603674540687"/>
          <c:h val="0.50375822830452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'TABLAS DINAMICAS'!$B$53:$B$54</c:f>
              <c:strCache>
                <c:ptCount val="1"/>
                <c:pt idx="0">
                  <c:v>LOTUS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-1.8565188663247943E-2"/>
                  <c:y val="-1.07634051006675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9.2825943316239435E-3"/>
                  <c:y val="-5.38170255033375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1.2376792442165295E-2"/>
                  <c:y val="-5.38170255033375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1.547099055270656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1.856518866324794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1.2376792442165295E-2"/>
                  <c:y val="5.38170255033375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/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'TABLAS DINAMICAS'!$A$55:$A$61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'TABLAS DINAMICAS'!$B$55:$B$61</c:f>
              <c:numCache>
                <c:formatCode>General</c:formatCode>
                <c:ptCount val="6"/>
                <c:pt idx="0">
                  <c:v>47</c:v>
                </c:pt>
                <c:pt idx="1">
                  <c:v>58</c:v>
                </c:pt>
                <c:pt idx="2">
                  <c:v>104</c:v>
                </c:pt>
                <c:pt idx="3">
                  <c:v>63</c:v>
                </c:pt>
                <c:pt idx="4">
                  <c:v>64</c:v>
                </c:pt>
                <c:pt idx="5">
                  <c:v>80</c:v>
                </c:pt>
              </c:numCache>
            </c:numRef>
          </c:val>
        </c:ser>
        <c:ser>
          <c:idx val="1"/>
          <c:order val="1"/>
          <c:tx>
            <c:strRef>
              <c:f>'TABLAS DINAMICAS'!$C$53:$C$54</c:f>
              <c:strCache>
                <c:ptCount val="1"/>
                <c:pt idx="0">
                  <c:v>SEGYA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'TABLAS DINAMICAS'!$A$55:$A$61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'TABLAS DINAMICAS'!$C$55:$C$61</c:f>
              <c:numCache>
                <c:formatCode>General</c:formatCode>
                <c:ptCount val="6"/>
                <c:pt idx="0">
                  <c:v>468</c:v>
                </c:pt>
                <c:pt idx="1">
                  <c:v>325</c:v>
                </c:pt>
                <c:pt idx="2">
                  <c:v>696</c:v>
                </c:pt>
                <c:pt idx="3">
                  <c:v>540</c:v>
                </c:pt>
                <c:pt idx="4">
                  <c:v>545</c:v>
                </c:pt>
                <c:pt idx="5">
                  <c:v>590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9555840"/>
        <c:axId val="142275328"/>
      </c:barChart>
      <c:catAx>
        <c:axId val="12955584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s-ES"/>
          </a:p>
        </c:txPr>
        <c:crossAx val="142275328"/>
        <c:crosses val="autoZero"/>
        <c:auto val="1"/>
        <c:lblAlgn val="ctr"/>
        <c:lblOffset val="100"/>
        <c:noMultiLvlLbl val="0"/>
      </c:catAx>
      <c:valAx>
        <c:axId val="1422753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95558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3054723939055505"/>
          <c:y val="0.88376365325468342"/>
          <c:w val="0.4684840085994344"/>
          <c:h val="8.8744937810608715E-2"/>
        </c:manualLayout>
      </c:layout>
      <c:overlay val="0"/>
    </c:legend>
    <c:plotVisOnly val="1"/>
    <c:dispBlanksAs val="gap"/>
    <c:showDLblsOverMax val="0"/>
  </c:chart>
  <c:spPr>
    <a:scene3d>
      <a:camera prst="orthographicFront"/>
      <a:lightRig rig="threePt" dir="t"/>
    </a:scene3d>
    <a:sp3d>
      <a:bevelT w="114300" prst="artDeco"/>
    </a:sp3d>
  </c:spPr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Categories val="1"/>
        <c14:dropZoneData val="1"/>
        <c14:dropZoneSeries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[BASE DE FACTURACION POR SOCIO.xlsx]TABLA!Tabla dinámica4</c:name>
    <c:fmtId val="-1"/>
  </c:pivotSource>
  <c:chart>
    <c:title>
      <c:tx>
        <c:rich>
          <a:bodyPr/>
          <a:lstStyle/>
          <a:p>
            <a:pPr>
              <a:defRPr sz="1500"/>
            </a:pPr>
            <a:r>
              <a:rPr lang="en-US" sz="1500"/>
              <a:t>Reemplazo</a:t>
            </a:r>
            <a:r>
              <a:rPr lang="en-US" sz="1500" baseline="0"/>
              <a:t> autorizado</a:t>
            </a:r>
            <a:endParaRPr lang="en-US" sz="1500"/>
          </a:p>
        </c:rich>
      </c:tx>
      <c:layout>
        <c:manualLayout>
          <c:xMode val="edge"/>
          <c:yMode val="edge"/>
          <c:x val="0.37246415626618101"/>
          <c:y val="4.0964208240665115E-2"/>
        </c:manualLayout>
      </c:layout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spPr>
          <a:ln>
            <a:solidFill>
              <a:schemeClr val="accent3">
                <a:lumMod val="75000"/>
              </a:schemeClr>
            </a:solidFill>
          </a:ln>
        </c:spPr>
        <c:marker>
          <c:spPr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c:spPr>
        </c:marker>
        <c:dLbl>
          <c:idx val="0"/>
          <c:spPr/>
          <c:txPr>
            <a:bodyPr/>
            <a:lstStyle/>
            <a:p>
              <a:pPr>
                <a:defRPr sz="800" b="1">
                  <a:solidFill>
                    <a:schemeClr val="accent3">
                      <a:lumMod val="50000"/>
                    </a:schemeClr>
                  </a:solidFill>
                </a:defRPr>
              </a:pPr>
              <a:endParaRPr lang="es-E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5"/>
        <c:spPr>
          <a:ln>
            <a:solidFill>
              <a:srgbClr val="FFC000"/>
            </a:solidFill>
          </a:ln>
        </c:spPr>
        <c:marker>
          <c:spPr>
            <a:solidFill>
              <a:srgbClr val="FFC000"/>
            </a:solidFill>
            <a:ln>
              <a:solidFill>
                <a:srgbClr val="FFC000"/>
              </a:solidFill>
            </a:ln>
          </c:spPr>
        </c:marker>
        <c:dLbl>
          <c:idx val="0"/>
          <c:spPr/>
          <c:txPr>
            <a:bodyPr/>
            <a:lstStyle/>
            <a:p>
              <a:pPr>
                <a:defRPr sz="800" b="1"/>
              </a:pPr>
              <a:endParaRPr lang="es-E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6"/>
        <c:dLbl>
          <c:idx val="0"/>
          <c:layout>
            <c:manualLayout>
              <c:x val="-4.9214233466718299E-2"/>
              <c:y val="-0.10651246120101777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7"/>
        <c:dLbl>
          <c:idx val="0"/>
          <c:layout>
            <c:manualLayout>
              <c:x val="-4.2484330484330486E-2"/>
              <c:y val="-4.859524700717071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8"/>
        <c:dLbl>
          <c:idx val="0"/>
          <c:layout>
            <c:manualLayout>
              <c:x val="-5.8838623432940447E-2"/>
              <c:y val="-2.7330944341059701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9"/>
        <c:dLbl>
          <c:idx val="0"/>
          <c:layout>
            <c:manualLayout>
              <c:x val="-4.4763534992908492E-2"/>
              <c:y val="-5.2022310366582537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0"/>
        <c:dLbl>
          <c:idx val="0"/>
          <c:layout>
            <c:manualLayout>
              <c:x val="-4.476353276353276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1"/>
        <c:dLbl>
          <c:idx val="0"/>
          <c:layout>
            <c:manualLayout>
              <c:x val="-4.0205128205128206E-2"/>
              <c:y val="-4.859524700717071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2"/>
        <c:dLbl>
          <c:idx val="0"/>
          <c:layout>
            <c:manualLayout>
              <c:x val="-5.1629492815455681E-2"/>
              <c:y val="-3.1790295774698087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3"/>
        <c:dLbl>
          <c:idx val="0"/>
          <c:layout>
            <c:manualLayout>
              <c:x val="-4.476353276353276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4"/>
        <c:dLbl>
          <c:idx val="0"/>
          <c:layout>
            <c:manualLayout>
              <c:x val="-4.476353276353276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5"/>
        <c:dLbl>
          <c:idx val="0"/>
          <c:layout>
            <c:manualLayout>
              <c:x val="-3.38748682055768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6"/>
        <c:dLbl>
          <c:idx val="0"/>
          <c:layout>
            <c:manualLayout>
              <c:x val="-4.7028441116991525E-2"/>
              <c:y val="-0.10239723353009739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7"/>
        <c:dLbl>
          <c:idx val="0"/>
          <c:layout>
            <c:manualLayout>
              <c:x val="-4.04711367600789E-2"/>
              <c:y val="-7.7705867504574547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8"/>
        <c:dLbl>
          <c:idx val="0"/>
          <c:layout>
            <c:manualLayout>
              <c:x val="-5.0707628759519813E-2"/>
              <c:y val="-0.10239723353009739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9"/>
        <c:dLbl>
          <c:idx val="0"/>
          <c:layout>
            <c:manualLayout>
              <c:x val="-4.4668818037089629E-2"/>
              <c:y val="-9.005155051733596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0"/>
        <c:spPr>
          <a:ln>
            <a:solidFill>
              <a:schemeClr val="accent3">
                <a:lumMod val="75000"/>
              </a:schemeClr>
            </a:solidFill>
          </a:ln>
        </c:spPr>
        <c:marker>
          <c:spPr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c:spPr>
        </c:marker>
        <c:dLbl>
          <c:idx val="0"/>
          <c:spPr/>
          <c:txPr>
            <a:bodyPr/>
            <a:lstStyle/>
            <a:p>
              <a:pPr>
                <a:defRPr sz="800" b="1">
                  <a:solidFill>
                    <a:schemeClr val="accent3">
                      <a:lumMod val="50000"/>
                    </a:schemeClr>
                  </a:solidFill>
                </a:defRPr>
              </a:pPr>
              <a:endParaRPr lang="es-E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1"/>
        <c:dLbl>
          <c:idx val="0"/>
          <c:layout>
            <c:manualLayout>
              <c:x val="-5.8838623432940447E-2"/>
              <c:y val="-2.7330944341059701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2"/>
        <c:dLbl>
          <c:idx val="0"/>
          <c:layout>
            <c:manualLayout>
              <c:x val="-4.4763534992908492E-2"/>
              <c:y val="-5.2022310366582537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3"/>
        <c:dLbl>
          <c:idx val="0"/>
          <c:layout>
            <c:manualLayout>
              <c:x val="-4.476353276353276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4"/>
        <c:dLbl>
          <c:idx val="0"/>
          <c:layout>
            <c:manualLayout>
              <c:x val="-4.0205128205128206E-2"/>
              <c:y val="-4.859524700717071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5"/>
        <c:dLbl>
          <c:idx val="0"/>
          <c:layout>
            <c:manualLayout>
              <c:x val="-4.476353276353276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6"/>
        <c:dLbl>
          <c:idx val="0"/>
          <c:layout>
            <c:manualLayout>
              <c:x val="-4.476353276353276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7"/>
        <c:dLbl>
          <c:idx val="0"/>
          <c:layout>
            <c:manualLayout>
              <c:x val="-3.38748682055768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8"/>
        <c:spPr>
          <a:ln>
            <a:solidFill>
              <a:srgbClr val="FFC000"/>
            </a:solidFill>
          </a:ln>
        </c:spPr>
        <c:marker>
          <c:spPr>
            <a:solidFill>
              <a:srgbClr val="FFC000"/>
            </a:solidFill>
            <a:ln>
              <a:solidFill>
                <a:srgbClr val="FFC000"/>
              </a:solidFill>
            </a:ln>
          </c:spPr>
        </c:marker>
        <c:dLbl>
          <c:idx val="0"/>
          <c:spPr/>
          <c:txPr>
            <a:bodyPr/>
            <a:lstStyle/>
            <a:p>
              <a:pPr>
                <a:defRPr sz="800" b="1"/>
              </a:pPr>
              <a:endParaRPr lang="es-E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9"/>
        <c:dLbl>
          <c:idx val="0"/>
          <c:layout>
            <c:manualLayout>
              <c:x val="-4.04711367600789E-2"/>
              <c:y val="-7.7705867504574547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0"/>
        <c:dLbl>
          <c:idx val="0"/>
          <c:layout>
            <c:manualLayout>
              <c:x val="-4.9214233466718299E-2"/>
              <c:y val="-0.10651246120101777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1"/>
        <c:dLbl>
          <c:idx val="0"/>
          <c:layout>
            <c:manualLayout>
              <c:x val="-4.7028441116991525E-2"/>
              <c:y val="-0.10239723353009739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2"/>
        <c:dLbl>
          <c:idx val="0"/>
          <c:layout>
            <c:manualLayout>
              <c:x val="-5.0707628759519813E-2"/>
              <c:y val="-0.10239723353009739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3"/>
        <c:dLbl>
          <c:idx val="0"/>
          <c:layout>
            <c:manualLayout>
              <c:x val="-4.4668818037089629E-2"/>
              <c:y val="-9.005155051733596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4"/>
        <c:spPr>
          <a:ln>
            <a:solidFill>
              <a:schemeClr val="accent3">
                <a:lumMod val="75000"/>
              </a:schemeClr>
            </a:solidFill>
          </a:ln>
        </c:spPr>
        <c:marker>
          <c:spPr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c:spPr>
        </c:marker>
        <c:dLbl>
          <c:idx val="0"/>
          <c:spPr/>
          <c:txPr>
            <a:bodyPr/>
            <a:lstStyle/>
            <a:p>
              <a:pPr>
                <a:defRPr sz="800" b="1">
                  <a:solidFill>
                    <a:schemeClr val="accent3">
                      <a:lumMod val="50000"/>
                    </a:schemeClr>
                  </a:solidFill>
                </a:defRPr>
              </a:pPr>
              <a:endParaRPr lang="es-E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5"/>
        <c:dLbl>
          <c:idx val="0"/>
          <c:layout>
            <c:manualLayout>
              <c:x val="-5.8838623432940447E-2"/>
              <c:y val="-2.7330944341059701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6"/>
        <c:dLbl>
          <c:idx val="0"/>
          <c:layout>
            <c:manualLayout>
              <c:x val="-4.4763534992908492E-2"/>
              <c:y val="-5.2022310366582537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7"/>
        <c:dLbl>
          <c:idx val="0"/>
          <c:layout>
            <c:manualLayout>
              <c:x val="-4.476353276353276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8"/>
        <c:dLbl>
          <c:idx val="0"/>
          <c:layout>
            <c:manualLayout>
              <c:x val="-4.0205128205128206E-2"/>
              <c:y val="-4.859524700717071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9"/>
        <c:dLbl>
          <c:idx val="0"/>
          <c:layout>
            <c:manualLayout>
              <c:x val="-4.476353276353276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0"/>
        <c:dLbl>
          <c:idx val="0"/>
          <c:layout>
            <c:manualLayout>
              <c:x val="-4.476353276353276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1"/>
        <c:dLbl>
          <c:idx val="0"/>
          <c:layout>
            <c:manualLayout>
              <c:x val="-3.387486820557687E-2"/>
              <c:y val="-4.413593663425298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2"/>
        <c:spPr>
          <a:ln>
            <a:solidFill>
              <a:srgbClr val="FFC000"/>
            </a:solidFill>
          </a:ln>
        </c:spPr>
        <c:marker>
          <c:spPr>
            <a:solidFill>
              <a:srgbClr val="FFC000"/>
            </a:solidFill>
            <a:ln>
              <a:solidFill>
                <a:srgbClr val="FFC000"/>
              </a:solidFill>
            </a:ln>
          </c:spPr>
        </c:marker>
        <c:dLbl>
          <c:idx val="0"/>
          <c:spPr/>
          <c:txPr>
            <a:bodyPr/>
            <a:lstStyle/>
            <a:p>
              <a:pPr>
                <a:defRPr sz="800" b="1"/>
              </a:pPr>
              <a:endParaRPr lang="es-E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3"/>
        <c:dLbl>
          <c:idx val="0"/>
          <c:layout>
            <c:manualLayout>
              <c:x val="-4.04711367600789E-2"/>
              <c:y val="-7.7705867504574547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4"/>
        <c:dLbl>
          <c:idx val="0"/>
          <c:layout>
            <c:manualLayout>
              <c:x val="-4.9214233466718299E-2"/>
              <c:y val="-0.10651246120101777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5"/>
        <c:dLbl>
          <c:idx val="0"/>
          <c:layout>
            <c:manualLayout>
              <c:x val="-4.7028441116991525E-2"/>
              <c:y val="-0.10239723353009739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6"/>
        <c:dLbl>
          <c:idx val="0"/>
          <c:layout>
            <c:manualLayout>
              <c:x val="-5.0707628759519813E-2"/>
              <c:y val="-0.10239723353009739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7"/>
        <c:dLbl>
          <c:idx val="0"/>
          <c:layout>
            <c:manualLayout>
              <c:x val="-4.4668818037089629E-2"/>
              <c:y val="-9.005155051733596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>
        <c:manualLayout>
          <c:layoutTarget val="inner"/>
          <c:xMode val="edge"/>
          <c:yMode val="edge"/>
          <c:x val="0.12905036926846242"/>
          <c:y val="0.25868093038435469"/>
          <c:w val="0.85460399715082846"/>
          <c:h val="0.50112891770881585"/>
        </c:manualLayout>
      </c:layout>
      <c:lineChart>
        <c:grouping val="standard"/>
        <c:varyColors val="0"/>
        <c:ser>
          <c:idx val="0"/>
          <c:order val="0"/>
          <c:tx>
            <c:strRef>
              <c:f>TABLA!$B$12</c:f>
              <c:strCache>
                <c:ptCount val="1"/>
                <c:pt idx="0">
                  <c:v>Cantidad de Facturas</c:v>
                </c:pt>
              </c:strCache>
            </c:strRef>
          </c:tx>
          <c:spPr>
            <a:ln>
              <a:solidFill>
                <a:schemeClr val="accent3">
                  <a:lumMod val="75000"/>
                </a:schemeClr>
              </a:solidFill>
            </a:ln>
          </c:spPr>
          <c:marker>
            <c:spPr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c:spPr>
          </c:marker>
          <c:dLbls>
            <c:dLbl>
              <c:idx val="0"/>
              <c:layout>
                <c:manualLayout>
                  <c:x val="-5.8838623432940447E-2"/>
                  <c:y val="-2.73309443410597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4.4763534992908492E-2"/>
                  <c:y val="-5.20223103665825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4.4763532763532767E-2"/>
                  <c:y val="-4.41359366342529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4.0205128205128206E-2"/>
                  <c:y val="-4.8595247007170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4.4763532763532767E-2"/>
                  <c:y val="-4.41359366342529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4.4763532763532767E-2"/>
                  <c:y val="-4.41359366342529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3.387486820557687E-2"/>
                  <c:y val="-4.41359366342529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600" b="1">
                    <a:solidFill>
                      <a:schemeClr val="accent3">
                        <a:lumMod val="50000"/>
                      </a:schemeClr>
                    </a:solidFill>
                  </a:defRPr>
                </a:pPr>
                <a:endParaRPr lang="es-E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TABLA!$A$13:$A$20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TABLA!$B$13:$B$20</c:f>
              <c:numCache>
                <c:formatCode>General</c:formatCode>
                <c:ptCount val="7"/>
                <c:pt idx="0">
                  <c:v>98</c:v>
                </c:pt>
                <c:pt idx="1">
                  <c:v>170</c:v>
                </c:pt>
                <c:pt idx="2">
                  <c:v>65</c:v>
                </c:pt>
                <c:pt idx="3">
                  <c:v>94</c:v>
                </c:pt>
                <c:pt idx="4">
                  <c:v>224</c:v>
                </c:pt>
                <c:pt idx="5">
                  <c:v>325</c:v>
                </c:pt>
                <c:pt idx="6">
                  <c:v>686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TABLA!$C$12</c:f>
              <c:strCache>
                <c:ptCount val="1"/>
                <c:pt idx="0">
                  <c:v>Total en Soles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dLbls>
            <c:dLbl>
              <c:idx val="0"/>
              <c:layout>
                <c:manualLayout>
                  <c:x val="-4.04711367600789E-2"/>
                  <c:y val="-7.77058675045745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4.9214233466718299E-2"/>
                  <c:y val="-0.1065124612010177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4.7028441116991525E-2"/>
                  <c:y val="-0.1023972335300973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5.0707628759519813E-2"/>
                  <c:y val="-0.1023972335300973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4.4668818037089629E-2"/>
                  <c:y val="-9.0051550517335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600" b="1"/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TABLA!$A$13:$A$20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TABLA!$C$13:$C$20</c:f>
              <c:numCache>
                <c:formatCode>"S/."\ #,##0.00</c:formatCode>
                <c:ptCount val="7"/>
                <c:pt idx="0">
                  <c:v>66128.070000000007</c:v>
                </c:pt>
                <c:pt idx="1">
                  <c:v>152594.1</c:v>
                </c:pt>
                <c:pt idx="2">
                  <c:v>52510.2</c:v>
                </c:pt>
                <c:pt idx="3">
                  <c:v>110650.72</c:v>
                </c:pt>
                <c:pt idx="4">
                  <c:v>220504.95999999999</c:v>
                </c:pt>
                <c:pt idx="5">
                  <c:v>375336.49</c:v>
                </c:pt>
                <c:pt idx="6">
                  <c:v>863186.54000000074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761536"/>
        <c:axId val="145769600"/>
      </c:lineChart>
      <c:catAx>
        <c:axId val="24576153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s-ES"/>
          </a:p>
        </c:txPr>
        <c:crossAx val="145769600"/>
        <c:crosses val="autoZero"/>
        <c:auto val="1"/>
        <c:lblAlgn val="ctr"/>
        <c:lblOffset val="100"/>
        <c:noMultiLvlLbl val="0"/>
      </c:catAx>
      <c:valAx>
        <c:axId val="145769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700"/>
            </a:pPr>
            <a:endParaRPr lang="es-ES"/>
          </a:p>
        </c:txPr>
        <c:crossAx val="2457615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0910993000084824"/>
          <c:y val="0.90042364371249972"/>
          <c:w val="0.44513935758030249"/>
          <c:h val="7.4415305536212548E-2"/>
        </c:manualLayout>
      </c:layout>
      <c:overlay val="0"/>
      <c:txPr>
        <a:bodyPr/>
        <a:lstStyle/>
        <a:p>
          <a:pPr>
            <a:defRPr b="1"/>
          </a:pPr>
          <a:endParaRPr lang="es-ES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  <a:sp3d>
      <a:bevelT w="114300" prst="artDeco"/>
    </a:sp3d>
  </c:sp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hart>
    <c:title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Hoja5!$A$26</c:f>
              <c:strCache>
                <c:ptCount val="1"/>
                <c:pt idx="0">
                  <c:v>Provisión (S/.)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2.588972042403174E-3"/>
                  <c:y val="-4.6783617897396192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2,189,396.54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4.8750752373816165E-3"/>
                  <c:y val="-1.2759168517471688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2,177,587.75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2,056,216.85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9.750150474763233E-3"/>
                  <c:y val="-5.1036674069886753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2,009,130.74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1.7062763330835656E-2"/>
                  <c:y val="-4.6783617897396192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,1946,460.66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1.4625225712144849E-2"/>
                  <c:y val="-1.275916851747165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1,817,599.03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Hoja5!$B$25:$G$25</c:f>
              <c:strCache>
                <c:ptCount val="6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</c:strCache>
            </c:strRef>
          </c:cat>
          <c:val>
            <c:numRef>
              <c:f>Hoja5!$B$26:$G$26</c:f>
              <c:numCache>
                <c:formatCode>General</c:formatCode>
                <c:ptCount val="6"/>
                <c:pt idx="0">
                  <c:v>2189396.54</c:v>
                </c:pt>
                <c:pt idx="1">
                  <c:v>2177587.75</c:v>
                </c:pt>
                <c:pt idx="2">
                  <c:v>2056216.85</c:v>
                </c:pt>
                <c:pt idx="3">
                  <c:v>2009130.7400000002</c:v>
                </c:pt>
                <c:pt idx="4">
                  <c:v>1946460.6600000001</c:v>
                </c:pt>
                <c:pt idx="5">
                  <c:v>1817599.0300000003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1556864"/>
        <c:axId val="131852544"/>
        <c:axId val="0"/>
      </c:bar3DChart>
      <c:catAx>
        <c:axId val="131556864"/>
        <c:scaling>
          <c:orientation val="minMax"/>
        </c:scaling>
        <c:delete val="0"/>
        <c:axPos val="b"/>
        <c:majorTickMark val="out"/>
        <c:minorTickMark val="none"/>
        <c:tickLblPos val="nextTo"/>
        <c:crossAx val="131852544"/>
        <c:crosses val="autoZero"/>
        <c:auto val="1"/>
        <c:lblAlgn val="ctr"/>
        <c:lblOffset val="100"/>
        <c:noMultiLvlLbl val="0"/>
      </c:catAx>
      <c:valAx>
        <c:axId val="131852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155686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700"/>
      </a:pPr>
      <a:endParaRPr lang="es-ES"/>
    </a:p>
  </c:txPr>
  <c:externalData r:id="rId1">
    <c:autoUpdate val="0"/>
  </c:externalData>
</c:chartSpace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0.8667</cdr:y>
    </cdr:from>
    <cdr:to>
      <cdr:x>1</cdr:x>
      <cdr:y>0.97338</cdr:y>
    </cdr:to>
    <cdr:sp macro="" textlink="">
      <cdr:nvSpPr>
        <cdr:cNvPr id="2" name="3 CuadroTexto"/>
        <cdr:cNvSpPr txBox="1"/>
      </cdr:nvSpPr>
      <cdr:spPr>
        <a:xfrm xmlns:a="http://schemas.openxmlformats.org/drawingml/2006/main">
          <a:off x="0" y="1875263"/>
          <a:ext cx="3743332" cy="230832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defPPr>
            <a:defRPr lang="fr-FR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b="1" dirty="0">
              <a:latin typeface="+mn-lt"/>
            </a:rPr>
            <a:t>* Com</a:t>
          </a:r>
          <a:r>
            <a:rPr lang="en-US" sz="900" b="1" baseline="0" dirty="0">
              <a:latin typeface="+mn-lt"/>
            </a:rPr>
            <a:t>promiso de pago de acuerdo al contrato con el proveedor es 15 </a:t>
          </a:r>
          <a:r>
            <a:rPr lang="en-US" sz="900" b="1" baseline="0" dirty="0" smtClean="0">
              <a:latin typeface="+mn-lt"/>
            </a:rPr>
            <a:t>días</a:t>
          </a:r>
          <a:endParaRPr lang="en-US" sz="900" b="1" dirty="0">
            <a:latin typeface="+mn-lt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0.20023</cdr:x>
      <cdr:y>0.84615</cdr:y>
    </cdr:from>
    <cdr:to>
      <cdr:x>0.90361</cdr:x>
      <cdr:y>0.962</cdr:y>
    </cdr:to>
    <cdr:sp macro="" textlink="">
      <cdr:nvSpPr>
        <cdr:cNvPr id="2" name="3 CuadroTexto"/>
        <cdr:cNvSpPr txBox="1"/>
      </cdr:nvSpPr>
      <cdr:spPr>
        <a:xfrm xmlns:a="http://schemas.openxmlformats.org/drawingml/2006/main">
          <a:off x="562308" y="1462310"/>
          <a:ext cx="1975311" cy="200211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700" dirty="0"/>
            <a:t>* Com</a:t>
          </a:r>
          <a:r>
            <a:rPr lang="en-US" sz="700" baseline="0" dirty="0"/>
            <a:t>promiso de </a:t>
          </a:r>
          <a:r>
            <a:rPr lang="en-US" sz="600" baseline="0" dirty="0"/>
            <a:t>pago</a:t>
          </a:r>
          <a:r>
            <a:rPr lang="en-US" sz="700" baseline="0" dirty="0"/>
            <a:t> de acuerdo al contrato con el Socio  es 30 </a:t>
          </a:r>
          <a:r>
            <a:rPr lang="en-US" sz="700" baseline="0" dirty="0" err="1"/>
            <a:t>dias</a:t>
          </a:r>
          <a:endParaRPr lang="en-US" sz="7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0.31667</cdr:x>
      <cdr:y>0.02778</cdr:y>
    </cdr:from>
    <cdr:to>
      <cdr:x>0.80625</cdr:x>
      <cdr:y>0.21528</cdr:y>
    </cdr:to>
    <cdr:sp macro="" textlink="">
      <cdr:nvSpPr>
        <cdr:cNvPr id="2" name="1 CuadroTexto"/>
        <cdr:cNvSpPr txBox="1"/>
      </cdr:nvSpPr>
      <cdr:spPr>
        <a:xfrm xmlns:a="http://schemas.openxmlformats.org/drawingml/2006/main">
          <a:off x="1447799" y="76200"/>
          <a:ext cx="2238375" cy="5143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0.29825</cdr:x>
      <cdr:y>0.06897</cdr:y>
    </cdr:from>
    <cdr:to>
      <cdr:x>0.9</cdr:x>
      <cdr:y>0.20001</cdr:y>
    </cdr:to>
    <cdr:sp macro="" textlink="">
      <cdr:nvSpPr>
        <cdr:cNvPr id="3" name="2 CuadroTexto"/>
        <cdr:cNvSpPr txBox="1"/>
      </cdr:nvSpPr>
      <cdr:spPr>
        <a:xfrm xmlns:a="http://schemas.openxmlformats.org/drawingml/2006/main">
          <a:off x="1073819" y="126222"/>
          <a:ext cx="2166541" cy="2398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200" b="1" dirty="0" smtClean="0"/>
            <a:t>N° de Facturas</a:t>
          </a:r>
          <a:r>
            <a:rPr lang="en-US" sz="1200" b="1" baseline="0" dirty="0" smtClean="0"/>
            <a:t>  Aprobadas 2018</a:t>
          </a:r>
          <a:endParaRPr lang="en-US" sz="1200" b="1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0.29825</cdr:x>
      <cdr:y>0.02072</cdr:y>
    </cdr:from>
    <cdr:to>
      <cdr:x>0.70175</cdr:x>
      <cdr:y>0.13254</cdr:y>
    </cdr:to>
    <cdr:sp macro="" textlink="">
      <cdr:nvSpPr>
        <cdr:cNvPr id="2" name="1 CuadroTexto"/>
        <cdr:cNvSpPr txBox="1"/>
      </cdr:nvSpPr>
      <cdr:spPr>
        <a:xfrm xmlns:a="http://schemas.openxmlformats.org/drawingml/2006/main">
          <a:off x="1224136" y="51470"/>
          <a:ext cx="1656184" cy="2777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200" b="1" dirty="0"/>
            <a:t>Facturas</a:t>
          </a:r>
          <a:r>
            <a:rPr lang="en-US" sz="1200" b="1" baseline="0" dirty="0"/>
            <a:t> </a:t>
          </a:r>
          <a:r>
            <a:rPr lang="en-US" sz="1200" b="1" baseline="0" dirty="0" smtClean="0"/>
            <a:t>Aprobadas</a:t>
          </a:r>
          <a:endParaRPr lang="en-US" sz="1200" b="1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0.41842</cdr:x>
      <cdr:y>0.04386</cdr:y>
    </cdr:from>
    <cdr:to>
      <cdr:x>0.62888</cdr:x>
      <cdr:y>0.20387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836333" y="95250"/>
          <a:ext cx="1426588" cy="347502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0.74265</cdr:x>
      <cdr:y>0.24721</cdr:y>
    </cdr:from>
    <cdr:to>
      <cdr:x>0.79646</cdr:x>
      <cdr:y>0.24721</cdr:y>
    </cdr:to>
    <cdr:cxnSp macro="">
      <cdr:nvCxnSpPr>
        <cdr:cNvPr id="4" name="3 Conector recto"/>
        <cdr:cNvCxnSpPr/>
      </cdr:nvCxnSpPr>
      <cdr:spPr>
        <a:xfrm xmlns:a="http://schemas.openxmlformats.org/drawingml/2006/main">
          <a:off x="3465446" y="432049"/>
          <a:ext cx="251110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5">
              <a:lumMod val="40000"/>
              <a:lumOff val="6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0.81787</cdr:x>
      <cdr:y>0.20601</cdr:y>
    </cdr:from>
    <cdr:to>
      <cdr:x>0.97815</cdr:x>
      <cdr:y>0.37081</cdr:y>
    </cdr:to>
    <cdr:sp macro="" textlink="">
      <cdr:nvSpPr>
        <cdr:cNvPr id="6" name="5 CuadroTexto"/>
        <cdr:cNvSpPr txBox="1"/>
      </cdr:nvSpPr>
      <cdr:spPr>
        <a:xfrm xmlns:a="http://schemas.openxmlformats.org/drawingml/2006/main">
          <a:off x="3816424" y="360041"/>
          <a:ext cx="747940" cy="2880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noAutofit/>
        </a:bodyPr>
        <a:lstStyle xmlns:a="http://schemas.openxmlformats.org/drawingml/2006/main"/>
        <a:p xmlns:a="http://schemas.openxmlformats.org/drawingml/2006/main">
          <a:r>
            <a:rPr lang="es-ES_tradnl" sz="900" b="1" dirty="0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rPr>
            <a:t>JUNIO 2018</a:t>
          </a:r>
          <a:endParaRPr lang="es-ES" sz="900" b="1" dirty="0" smtClean="0">
            <a:solidFill>
              <a:schemeClr val="accent4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0.74265</cdr:x>
      <cdr:y>0.16481</cdr:y>
    </cdr:from>
    <cdr:to>
      <cdr:x>0.79646</cdr:x>
      <cdr:y>0.16481</cdr:y>
    </cdr:to>
    <cdr:cxnSp macro="">
      <cdr:nvCxnSpPr>
        <cdr:cNvPr id="8" name="1 Conector recto"/>
        <cdr:cNvCxnSpPr/>
      </cdr:nvCxnSpPr>
      <cdr:spPr>
        <a:xfrm xmlns:a="http://schemas.openxmlformats.org/drawingml/2006/main">
          <a:off x="3465446" y="288033"/>
          <a:ext cx="251110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00B05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0.81787</cdr:x>
      <cdr:y>0.1236</cdr:y>
    </cdr:from>
    <cdr:to>
      <cdr:x>0.97815</cdr:x>
      <cdr:y>0.28841</cdr:y>
    </cdr:to>
    <cdr:sp macro="" textlink="">
      <cdr:nvSpPr>
        <cdr:cNvPr id="9" name="1 CuadroTexto"/>
        <cdr:cNvSpPr txBox="1"/>
      </cdr:nvSpPr>
      <cdr:spPr>
        <a:xfrm xmlns:a="http://schemas.openxmlformats.org/drawingml/2006/main">
          <a:off x="3816424" y="216025"/>
          <a:ext cx="747940" cy="2880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_tradnl" sz="900" b="1" dirty="0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rPr>
            <a:t>ENERO 2018</a:t>
          </a:r>
          <a:endParaRPr lang="es-ES" sz="900" b="1" dirty="0" smtClean="0">
            <a:solidFill>
              <a:schemeClr val="accent4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17/07/2018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1.xls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hristineB\Desktop\back-en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1" b="5869"/>
          <a:stretch/>
        </p:blipFill>
        <p:spPr bwMode="auto">
          <a:xfrm>
            <a:off x="-9686" y="0"/>
            <a:ext cx="915368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-9686" y="3811776"/>
            <a:ext cx="9153686" cy="13317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359119"/>
            <a:ext cx="5328592" cy="1001007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3" y="1350283"/>
            <a:ext cx="5328000" cy="324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3820"/>
            <a:ext cx="3168000" cy="16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21460"/>
            <a:ext cx="3168000" cy="16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1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94332"/>
            <a:ext cx="3239468" cy="6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59678"/>
            <a:ext cx="4641866" cy="81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69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15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" y="0"/>
            <a:ext cx="9141693" cy="514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 userDrawn="1"/>
        </p:nvSpPr>
        <p:spPr>
          <a:xfrm>
            <a:off x="2743225" y="1203598"/>
            <a:ext cx="3636000" cy="28728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24000" tIns="18000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4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THANK YOU!</a:t>
            </a:r>
          </a:p>
          <a:p>
            <a:pPr algn="l"/>
            <a:r>
              <a:rPr lang="en-GB" sz="24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BNP PARIBAS CARDIF</a:t>
            </a:r>
          </a:p>
          <a:p>
            <a:pPr algn="l"/>
            <a:r>
              <a:rPr lang="en-GB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8, rue du Port</a:t>
            </a:r>
          </a:p>
          <a:p>
            <a:pPr algn="l"/>
            <a:r>
              <a:rPr lang="fr-FR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92728 Nanterre Cedex</a:t>
            </a:r>
            <a:endParaRPr lang="en-GB" sz="2000" b="0" i="0" u="none" strike="noStrike" baseline="0" noProof="0" dirty="0" smtClean="0">
              <a:solidFill>
                <a:srgbClr val="FFFFFF"/>
              </a:solidFill>
              <a:latin typeface="+mj-lt"/>
            </a:endParaRPr>
          </a:p>
          <a:p>
            <a:pPr algn="l"/>
            <a:r>
              <a:rPr lang="en-GB" sz="20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Tel.: +33 (0)1 41 42 83 00</a:t>
            </a:r>
          </a:p>
          <a:p>
            <a:pPr algn="l"/>
            <a:r>
              <a:rPr lang="en-GB" sz="3200" b="0" i="0" u="none" strike="noStrike" baseline="0" noProof="0" dirty="0" smtClean="0">
                <a:solidFill>
                  <a:srgbClr val="FFFFFF"/>
                </a:solidFill>
                <a:latin typeface="+mj-lt"/>
              </a:rPr>
              <a:t>bnpparibascardif.com</a:t>
            </a:r>
            <a:endParaRPr lang="en-GB" sz="3200" b="0" noProof="0" dirty="0" smtClean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7526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Colours</a:t>
            </a:r>
            <a:endParaRPr lang="en-GB" noProof="0" dirty="0"/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"/>
          <p:cNvSpPr txBox="1">
            <a:spLocks noChangeArrowheads="1"/>
          </p:cNvSpPr>
          <p:nvPr userDrawn="1"/>
        </p:nvSpPr>
        <p:spPr bwMode="auto">
          <a:xfrm>
            <a:off x="1908177" y="2715763"/>
            <a:ext cx="727075" cy="727200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115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175</a:t>
            </a:r>
          </a:p>
        </p:txBody>
      </p:sp>
      <p:sp>
        <p:nvSpPr>
          <p:cNvPr id="26" name="Text Box 4"/>
          <p:cNvSpPr txBox="1">
            <a:spLocks noChangeArrowheads="1"/>
          </p:cNvSpPr>
          <p:nvPr userDrawn="1"/>
        </p:nvSpPr>
        <p:spPr bwMode="auto">
          <a:xfrm>
            <a:off x="1908177" y="1059582"/>
            <a:ext cx="727075" cy="727200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220</a:t>
            </a:r>
          </a:p>
        </p:txBody>
      </p:sp>
      <p:sp>
        <p:nvSpPr>
          <p:cNvPr id="27" name="Text Box 5"/>
          <p:cNvSpPr txBox="1">
            <a:spLocks noChangeArrowheads="1"/>
          </p:cNvSpPr>
          <p:nvPr userDrawn="1"/>
        </p:nvSpPr>
        <p:spPr bwMode="auto">
          <a:xfrm>
            <a:off x="3854452" y="1059582"/>
            <a:ext cx="727075" cy="727200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080</a:t>
            </a:r>
          </a:p>
        </p:txBody>
      </p:sp>
      <p:sp>
        <p:nvSpPr>
          <p:cNvPr id="28" name="Text Box 6"/>
          <p:cNvSpPr txBox="1">
            <a:spLocks noChangeArrowheads="1"/>
          </p:cNvSpPr>
          <p:nvPr userDrawn="1"/>
        </p:nvSpPr>
        <p:spPr bwMode="auto">
          <a:xfrm>
            <a:off x="3854452" y="1887673"/>
            <a:ext cx="727075" cy="727200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29" name="Text Box 7"/>
          <p:cNvSpPr txBox="1">
            <a:spLocks noChangeArrowheads="1"/>
          </p:cNvSpPr>
          <p:nvPr userDrawn="1"/>
        </p:nvSpPr>
        <p:spPr bwMode="auto">
          <a:xfrm>
            <a:off x="3854452" y="2715763"/>
            <a:ext cx="727075" cy="727200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030</a:t>
            </a:r>
          </a:p>
        </p:txBody>
      </p:sp>
      <p:sp>
        <p:nvSpPr>
          <p:cNvPr id="30" name="Text Box 8"/>
          <p:cNvSpPr txBox="1">
            <a:spLocks noChangeArrowheads="1"/>
          </p:cNvSpPr>
          <p:nvPr userDrawn="1"/>
        </p:nvSpPr>
        <p:spPr bwMode="auto">
          <a:xfrm>
            <a:off x="3854452" y="3543856"/>
            <a:ext cx="727075" cy="727200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125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050</a:t>
            </a:r>
          </a:p>
        </p:txBody>
      </p:sp>
      <p:sp>
        <p:nvSpPr>
          <p:cNvPr id="31" name="Text Box 9"/>
          <p:cNvSpPr txBox="1">
            <a:spLocks noChangeArrowheads="1"/>
          </p:cNvSpPr>
          <p:nvPr userDrawn="1"/>
        </p:nvSpPr>
        <p:spPr bwMode="auto">
          <a:xfrm>
            <a:off x="5726114" y="1059582"/>
            <a:ext cx="727075" cy="727200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220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170</a:t>
            </a:r>
          </a:p>
        </p:txBody>
      </p:sp>
      <p:sp>
        <p:nvSpPr>
          <p:cNvPr id="32" name="Text Box 10"/>
          <p:cNvSpPr txBox="1">
            <a:spLocks noChangeArrowheads="1"/>
          </p:cNvSpPr>
          <p:nvPr userDrawn="1"/>
        </p:nvSpPr>
        <p:spPr bwMode="auto">
          <a:xfrm>
            <a:off x="5726114" y="1887673"/>
            <a:ext cx="727075" cy="727200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200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115</a:t>
            </a:r>
          </a:p>
        </p:txBody>
      </p:sp>
      <p:sp>
        <p:nvSpPr>
          <p:cNvPr id="33" name="Text Box 11"/>
          <p:cNvSpPr txBox="1">
            <a:spLocks noChangeArrowheads="1"/>
          </p:cNvSpPr>
          <p:nvPr userDrawn="1"/>
        </p:nvSpPr>
        <p:spPr bwMode="auto">
          <a:xfrm>
            <a:off x="5726114" y="2715763"/>
            <a:ext cx="727075" cy="727200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090</a:t>
            </a:r>
          </a:p>
        </p:txBody>
      </p:sp>
      <p:sp>
        <p:nvSpPr>
          <p:cNvPr id="34" name="Text Box 12"/>
          <p:cNvSpPr txBox="1">
            <a:spLocks noChangeArrowheads="1"/>
          </p:cNvSpPr>
          <p:nvPr userDrawn="1"/>
        </p:nvSpPr>
        <p:spPr bwMode="auto">
          <a:xfrm>
            <a:off x="1908177" y="3543856"/>
            <a:ext cx="727075" cy="727200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090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155</a:t>
            </a:r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auto">
          <a:xfrm>
            <a:off x="1908177" y="1887673"/>
            <a:ext cx="727075" cy="727200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165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195</a:t>
            </a:r>
          </a:p>
        </p:txBody>
      </p:sp>
      <p:sp>
        <p:nvSpPr>
          <p:cNvPr id="36" name="Text Box 14"/>
          <p:cNvSpPr txBox="1">
            <a:spLocks noChangeArrowheads="1"/>
          </p:cNvSpPr>
          <p:nvPr userDrawn="1"/>
        </p:nvSpPr>
        <p:spPr bwMode="auto">
          <a:xfrm>
            <a:off x="5726114" y="3543856"/>
            <a:ext cx="727075" cy="727200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V 145</a:t>
            </a:r>
          </a:p>
          <a:p>
            <a:pPr algn="ctr"/>
            <a:r>
              <a:rPr lang="fr-FR" altLang="fr-FR" sz="1100" dirty="0">
                <a:solidFill>
                  <a:schemeClr val="bg1"/>
                </a:solidFill>
              </a:rPr>
              <a:t>B 070</a:t>
            </a:r>
          </a:p>
        </p:txBody>
      </p:sp>
      <p:sp>
        <p:nvSpPr>
          <p:cNvPr id="37" name="Text Box 15"/>
          <p:cNvSpPr txBox="1">
            <a:spLocks noChangeArrowheads="1"/>
          </p:cNvSpPr>
          <p:nvPr userDrawn="1"/>
        </p:nvSpPr>
        <p:spPr bwMode="auto">
          <a:xfrm>
            <a:off x="7435852" y="3543856"/>
            <a:ext cx="727075" cy="727200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fr-FR" altLang="fr-FR" sz="110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V 164</a:t>
            </a:r>
          </a:p>
          <a:p>
            <a:pPr algn="ctr"/>
            <a:r>
              <a:rPr lang="fr-FR" altLang="fr-FR" sz="1100">
                <a:solidFill>
                  <a:schemeClr val="bg1"/>
                </a:solidFill>
              </a:rPr>
              <a:t>B 074</a:t>
            </a:r>
          </a:p>
        </p:txBody>
      </p:sp>
    </p:spTree>
    <p:extLst>
      <p:ext uri="{BB962C8B-B14F-4D97-AF65-F5344CB8AC3E}">
        <p14:creationId xmlns:p14="http://schemas.microsoft.com/office/powerpoint/2010/main" val="2074762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 CO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 creation -Chart Tools / Design / Layout / Format</a:t>
            </a:r>
            <a:endParaRPr lang="en-GB" noProof="0" dirty="0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"/>
          <p:cNvSpPr txBox="1">
            <a:spLocks noChangeArrowheads="1"/>
          </p:cNvSpPr>
          <p:nvPr userDrawn="1"/>
        </p:nvSpPr>
        <p:spPr bwMode="auto">
          <a:xfrm>
            <a:off x="6306705" y="3435846"/>
            <a:ext cx="576064" cy="432000"/>
          </a:xfrm>
          <a:prstGeom prst="rect">
            <a:avLst/>
          </a:prstGeom>
          <a:solidFill>
            <a:srgbClr val="6473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115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175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 userDrawn="1"/>
        </p:nvSpPr>
        <p:spPr bwMode="auto">
          <a:xfrm>
            <a:off x="4411206" y="3438717"/>
            <a:ext cx="576064" cy="432000"/>
          </a:xfrm>
          <a:prstGeom prst="rect">
            <a:avLst/>
          </a:prstGeom>
          <a:solidFill>
            <a:srgbClr val="4BC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075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220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 userDrawn="1"/>
        </p:nvSpPr>
        <p:spPr bwMode="auto">
          <a:xfrm>
            <a:off x="5043260" y="3438717"/>
            <a:ext cx="576064" cy="432000"/>
          </a:xfrm>
          <a:prstGeom prst="rect">
            <a:avLst/>
          </a:prstGeom>
          <a:solidFill>
            <a:srgbClr val="F0F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R 240</a:t>
            </a:r>
          </a:p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G 240</a:t>
            </a:r>
          </a:p>
          <a:p>
            <a:pPr algn="ctr"/>
            <a:r>
              <a:rPr lang="en-GB" altLang="fr-FR" sz="800" noProof="0" dirty="0" smtClean="0">
                <a:solidFill>
                  <a:schemeClr val="tx2"/>
                </a:solidFill>
              </a:rPr>
              <a:t>B 080</a:t>
            </a:r>
            <a:endParaRPr lang="en-GB" altLang="fr-FR" sz="800" noProof="0" dirty="0">
              <a:solidFill>
                <a:schemeClr val="tx2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043260" y="4008178"/>
            <a:ext cx="576064" cy="432000"/>
          </a:xfrm>
          <a:prstGeom prst="rect">
            <a:avLst/>
          </a:prstGeom>
          <a:solidFill>
            <a:srgbClr val="DCDC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030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4" name="Text Box 7"/>
          <p:cNvSpPr txBox="1">
            <a:spLocks noChangeArrowheads="1"/>
          </p:cNvSpPr>
          <p:nvPr userDrawn="1"/>
        </p:nvSpPr>
        <p:spPr bwMode="auto">
          <a:xfrm>
            <a:off x="6938759" y="3435846"/>
            <a:ext cx="576064" cy="432000"/>
          </a:xfrm>
          <a:prstGeom prst="rect">
            <a:avLst/>
          </a:prstGeom>
          <a:solidFill>
            <a:srgbClr val="E6A0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230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030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 userDrawn="1"/>
        </p:nvSpPr>
        <p:spPr bwMode="auto">
          <a:xfrm>
            <a:off x="6938759" y="4008177"/>
            <a:ext cx="576064" cy="432000"/>
          </a:xfrm>
          <a:prstGeom prst="rect">
            <a:avLst/>
          </a:prstGeom>
          <a:solidFill>
            <a:srgbClr val="DC7D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125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050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 userDrawn="1"/>
        </p:nvSpPr>
        <p:spPr bwMode="auto">
          <a:xfrm>
            <a:off x="5682943" y="3438717"/>
            <a:ext cx="576064" cy="432000"/>
          </a:xfrm>
          <a:prstGeom prst="rect">
            <a:avLst/>
          </a:prstGeom>
          <a:solidFill>
            <a:srgbClr val="D2DC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210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220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170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3" name="Text Box 10"/>
          <p:cNvSpPr txBox="1">
            <a:spLocks noChangeArrowheads="1"/>
          </p:cNvSpPr>
          <p:nvPr userDrawn="1"/>
        </p:nvSpPr>
        <p:spPr bwMode="auto">
          <a:xfrm>
            <a:off x="5682943" y="4008178"/>
            <a:ext cx="576064" cy="432000"/>
          </a:xfrm>
          <a:prstGeom prst="rect">
            <a:avLst/>
          </a:prstGeom>
          <a:solidFill>
            <a:srgbClr val="A0C87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200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115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 userDrawn="1"/>
        </p:nvSpPr>
        <p:spPr bwMode="auto">
          <a:xfrm>
            <a:off x="7578442" y="3435846"/>
            <a:ext cx="576064" cy="432000"/>
          </a:xfrm>
          <a:prstGeom prst="rect">
            <a:avLst/>
          </a:prstGeom>
          <a:solidFill>
            <a:srgbClr val="64A0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100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090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 userDrawn="1"/>
        </p:nvSpPr>
        <p:spPr bwMode="auto">
          <a:xfrm>
            <a:off x="6306705" y="4008177"/>
            <a:ext cx="576064" cy="432000"/>
          </a:xfrm>
          <a:prstGeom prst="rect">
            <a:avLst/>
          </a:prstGeom>
          <a:solidFill>
            <a:srgbClr val="505A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080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090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155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 userDrawn="1"/>
        </p:nvSpPr>
        <p:spPr bwMode="auto">
          <a:xfrm>
            <a:off x="4411206" y="4008178"/>
            <a:ext cx="576064" cy="432000"/>
          </a:xfrm>
          <a:prstGeom prst="rect">
            <a:avLst/>
          </a:prstGeom>
          <a:solidFill>
            <a:srgbClr val="28A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040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195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 userDrawn="1"/>
        </p:nvSpPr>
        <p:spPr bwMode="auto">
          <a:xfrm>
            <a:off x="7578442" y="4008177"/>
            <a:ext cx="576064" cy="432000"/>
          </a:xfrm>
          <a:prstGeom prst="rect">
            <a:avLst/>
          </a:prstGeom>
          <a:solidFill>
            <a:srgbClr val="3C9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060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145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070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sp>
        <p:nvSpPr>
          <p:cNvPr id="38" name="Text Box 15"/>
          <p:cNvSpPr txBox="1">
            <a:spLocks noChangeArrowheads="1"/>
          </p:cNvSpPr>
          <p:nvPr userDrawn="1"/>
        </p:nvSpPr>
        <p:spPr bwMode="auto">
          <a:xfrm>
            <a:off x="8226514" y="4011910"/>
            <a:ext cx="576064" cy="432000"/>
          </a:xfrm>
          <a:prstGeom prst="rect">
            <a:avLst/>
          </a:prstGeom>
          <a:solidFill>
            <a:srgbClr val="82A44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R 130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G 164</a:t>
            </a:r>
          </a:p>
          <a:p>
            <a:pPr algn="ctr"/>
            <a:r>
              <a:rPr lang="en-GB" altLang="fr-FR" sz="800" noProof="0" dirty="0" smtClean="0">
                <a:solidFill>
                  <a:schemeClr val="bg1"/>
                </a:solidFill>
              </a:rPr>
              <a:t>B 074</a:t>
            </a:r>
            <a:endParaRPr lang="en-GB" altLang="fr-FR" sz="800" noProof="0" dirty="0">
              <a:solidFill>
                <a:schemeClr val="bg1"/>
              </a:solidFill>
            </a:endParaRP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348712" y="700672"/>
            <a:ext cx="4062495" cy="108353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 smtClean="0">
                <a:solidFill>
                  <a:schemeClr val="tx1"/>
                </a:solidFill>
              </a:rPr>
              <a:t>HOW TO</a:t>
            </a:r>
            <a:r>
              <a:rPr lang="en-GB" sz="1100" b="1" u="sng" baseline="0" noProof="0" dirty="0" smtClean="0">
                <a:solidFill>
                  <a:schemeClr val="tx1"/>
                </a:solidFill>
              </a:rPr>
              <a:t> </a:t>
            </a:r>
            <a:r>
              <a:rPr lang="en-GB" sz="1100" b="1" u="sng" noProof="0" dirty="0" smtClean="0">
                <a:solidFill>
                  <a:schemeClr val="tx1"/>
                </a:solidFill>
              </a:rPr>
              <a:t>CREATE</a:t>
            </a:r>
            <a:r>
              <a:rPr lang="en-GB" sz="1100" b="1" u="sng" baseline="0" noProof="0" dirty="0" smtClean="0">
                <a:solidFill>
                  <a:schemeClr val="tx1"/>
                </a:solidFill>
              </a:rPr>
              <a:t> CHARTS WITH BNPP STYLE </a:t>
            </a:r>
            <a:endParaRPr lang="en-GB" sz="1100" b="1" u="sng" noProof="0" dirty="0" smtClean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create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your chart on this slide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176213" indent="-176213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copy/paste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on the right place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500" b="0" u="none" noProof="0" dirty="0" smtClean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buFont typeface="Courier New" panose="02070309020205020404" pitchFamily="49" charset="0"/>
              <a:buNone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ATTENTION: Microsoft’s </a:t>
            </a:r>
            <a:r>
              <a:rPr lang="en-GB" sz="1000" b="0" u="none" noProof="0" dirty="0" err="1" smtClean="0">
                <a:solidFill>
                  <a:schemeClr val="tx1"/>
                </a:solidFill>
              </a:rPr>
              <a:t>ChartStyles</a:t>
            </a:r>
            <a:r>
              <a:rPr lang="en-GB" sz="1000" b="0" u="none" noProof="0" dirty="0" smtClean="0">
                <a:solidFill>
                  <a:schemeClr val="tx1"/>
                </a:solidFill>
              </a:rPr>
              <a:t> are not in  BNPP style. Don’t use them.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sp>
        <p:nvSpPr>
          <p:cNvPr id="41" name="Espace réservé du graphique 2"/>
          <p:cNvSpPr>
            <a:spLocks noGrp="1"/>
          </p:cNvSpPr>
          <p:nvPr>
            <p:ph type="chart" sz="quarter" idx="13"/>
          </p:nvPr>
        </p:nvSpPr>
        <p:spPr>
          <a:xfrm>
            <a:off x="5220072" y="789552"/>
            <a:ext cx="3580476" cy="222152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fr-FR" noProof="0" smtClean="0"/>
              <a:t>Cliquez sur l'icône pour ajouter un graphique</a:t>
            </a:r>
            <a:endParaRPr lang="en-GB" noProof="0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348712" y="2262166"/>
            <a:ext cx="1855430" cy="149782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100" b="1" u="sng" noProof="0" dirty="0" smtClean="0">
                <a:solidFill>
                  <a:schemeClr val="tx1"/>
                </a:solidFill>
              </a:rPr>
              <a:t>Right click on the chart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choose the part to</a:t>
            </a:r>
            <a:r>
              <a:rPr lang="en-GB" sz="1000" b="0" u="none" baseline="0" noProof="0" dirty="0" smtClean="0">
                <a:solidFill>
                  <a:schemeClr val="tx1"/>
                </a:solidFill>
              </a:rPr>
              <a:t> modify (area, axis, legend, ...)</a:t>
            </a:r>
            <a:endParaRPr lang="en-GB" sz="1000" b="0" u="none" noProof="0" dirty="0" smtClean="0">
              <a:solidFill>
                <a:schemeClr val="tx1"/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use :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font size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fill colour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000" b="0" u="none" noProof="0" dirty="0" smtClean="0">
                <a:solidFill>
                  <a:schemeClr val="tx1"/>
                </a:solidFill>
              </a:rPr>
              <a:t>line colour</a:t>
            </a: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en-GB" sz="1000" b="1" u="none" noProof="0" dirty="0" smtClean="0">
                <a:solidFill>
                  <a:schemeClr val="tx1"/>
                </a:solidFill>
              </a:rPr>
              <a:t>Try on the chart beside</a:t>
            </a:r>
          </a:p>
          <a:p>
            <a:pPr marL="347663" indent="-17145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pic>
        <p:nvPicPr>
          <p:cNvPr id="8198" name="Picture 6" descr="http://cdn.solveyourtech.com/wp-content/uploads/2012/10/SAVE-EXCEL-CHART-AS-JPG-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8" t="7984" r="3683" b="69809"/>
          <a:stretch/>
        </p:blipFill>
        <p:spPr bwMode="auto">
          <a:xfrm>
            <a:off x="319963" y="1886505"/>
            <a:ext cx="1996377" cy="32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 userDrawn="1"/>
        </p:nvCxnSpPr>
        <p:spPr>
          <a:xfrm flipV="1">
            <a:off x="2123728" y="1948711"/>
            <a:ext cx="0" cy="69504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40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3"/>
          <p:cNvSpPr txBox="1">
            <a:spLocks noChangeArrowheads="1"/>
          </p:cNvSpPr>
          <p:nvPr userDrawn="1"/>
        </p:nvSpPr>
        <p:spPr bwMode="auto">
          <a:xfrm>
            <a:off x="839788" y="915896"/>
            <a:ext cx="349726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1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 userDrawn="1"/>
        </p:nvSpPr>
        <p:spPr bwMode="auto">
          <a:xfrm>
            <a:off x="5014913" y="910181"/>
            <a:ext cx="349726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2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 userDrawn="1"/>
        </p:nvSpPr>
        <p:spPr bwMode="auto">
          <a:xfrm>
            <a:off x="839788" y="2827563"/>
            <a:ext cx="349726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>
                <a:solidFill>
                  <a:schemeClr val="tx1"/>
                </a:solidFill>
                <a:latin typeface="Arial" charset="0"/>
              </a:defRPr>
            </a:lvl1pPr>
            <a:lvl2pPr marL="534988"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GB" altLang="fr-FR" sz="1600" dirty="0" smtClean="0">
                <a:solidFill>
                  <a:schemeClr val="tx1"/>
                </a:solidFill>
                <a:latin typeface="+mn-lt"/>
              </a:rPr>
              <a:t>Graph 3</a:t>
            </a:r>
            <a:endParaRPr lang="en-GB" altLang="fr-F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 userDrawn="1"/>
        </p:nvSpPr>
        <p:spPr bwMode="auto">
          <a:xfrm>
            <a:off x="839788" y="1184891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 userDrawn="1"/>
        </p:nvSpPr>
        <p:spPr bwMode="auto">
          <a:xfrm>
            <a:off x="5014001" y="1184891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 userDrawn="1"/>
        </p:nvSpPr>
        <p:spPr bwMode="auto">
          <a:xfrm>
            <a:off x="839788" y="3097956"/>
            <a:ext cx="38311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GB" altLang="fr-FR" sz="1000" i="1" dirty="0" smtClean="0">
                <a:solidFill>
                  <a:schemeClr val="tx1"/>
                </a:solidFill>
              </a:rPr>
              <a:t>in €</a:t>
            </a:r>
            <a:r>
              <a:rPr lang="en-GB" altLang="fr-FR" sz="1000" i="1" dirty="0" err="1" smtClean="0">
                <a:solidFill>
                  <a:schemeClr val="tx1"/>
                </a:solidFill>
              </a:rPr>
              <a:t>mn</a:t>
            </a:r>
            <a:endParaRPr lang="en-GB" altLang="fr-FR" sz="1000" i="1" dirty="0">
              <a:solidFill>
                <a:schemeClr val="tx1"/>
              </a:solidFill>
            </a:endParaRPr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65726540"/>
              </p:ext>
            </p:extLst>
          </p:nvPr>
        </p:nvGraphicFramePr>
        <p:xfrm>
          <a:off x="5014002" y="1184891"/>
          <a:ext cx="3411537" cy="1501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Graphs</a:t>
            </a:r>
            <a:endParaRPr lang="en-GB" noProof="0" dirty="0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81917742"/>
              </p:ext>
            </p:extLst>
          </p:nvPr>
        </p:nvGraphicFramePr>
        <p:xfrm>
          <a:off x="1763688" y="2986728"/>
          <a:ext cx="2215230" cy="148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656504961"/>
              </p:ext>
            </p:extLst>
          </p:nvPr>
        </p:nvGraphicFramePr>
        <p:xfrm>
          <a:off x="1331640" y="1172768"/>
          <a:ext cx="3214688" cy="1416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5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Tab</a:t>
            </a:r>
            <a:endParaRPr lang="en-GB" noProof="0" dirty="0"/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3"/>
          <p:cNvSpPr>
            <a:spLocks noChangeArrowheads="1"/>
          </p:cNvSpPr>
          <p:nvPr userDrawn="1"/>
        </p:nvSpPr>
        <p:spPr bwMode="auto">
          <a:xfrm>
            <a:off x="4142652" y="1844962"/>
            <a:ext cx="1368000" cy="2290471"/>
          </a:xfrm>
          <a:prstGeom prst="rect">
            <a:avLst/>
          </a:prstGeom>
          <a:solidFill>
            <a:srgbClr val="D2DCAA"/>
          </a:solidFill>
          <a:ln w="2857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auto">
          <a:xfrm>
            <a:off x="4144450" y="1072461"/>
            <a:ext cx="1368425" cy="660979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5646584" y="1072461"/>
            <a:ext cx="1368425" cy="66097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auto">
          <a:xfrm>
            <a:off x="7148717" y="1072461"/>
            <a:ext cx="1368425" cy="66097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auto">
          <a:xfrm>
            <a:off x="668342" y="1844963"/>
            <a:ext cx="7831337" cy="502861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Rectangle 8"/>
          <p:cNvSpPr>
            <a:spLocks noChangeArrowheads="1"/>
          </p:cNvSpPr>
          <p:nvPr userDrawn="1"/>
        </p:nvSpPr>
        <p:spPr bwMode="auto">
          <a:xfrm>
            <a:off x="668342" y="2427954"/>
            <a:ext cx="7831337" cy="502861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Rectangle 9"/>
          <p:cNvSpPr>
            <a:spLocks noChangeArrowheads="1"/>
          </p:cNvSpPr>
          <p:nvPr userDrawn="1"/>
        </p:nvSpPr>
        <p:spPr bwMode="auto">
          <a:xfrm>
            <a:off x="668342" y="3023823"/>
            <a:ext cx="7831337" cy="502861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10"/>
          <p:cNvSpPr>
            <a:spLocks noChangeArrowheads="1"/>
          </p:cNvSpPr>
          <p:nvPr userDrawn="1"/>
        </p:nvSpPr>
        <p:spPr bwMode="auto">
          <a:xfrm>
            <a:off x="668342" y="3632573"/>
            <a:ext cx="7831337" cy="502861"/>
          </a:xfrm>
          <a:prstGeom prst="rect">
            <a:avLst/>
          </a:prstGeom>
          <a:noFill/>
          <a:ln w="28575">
            <a:solidFill>
              <a:srgbClr val="D2DC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95508489"/>
              </p:ext>
            </p:extLst>
          </p:nvPr>
        </p:nvGraphicFramePr>
        <p:xfrm>
          <a:off x="906463" y="915988"/>
          <a:ext cx="7700962" cy="345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" name="Feuille de calcul" r:id="rId3" imgW="7639089" imgH="3295620" progId="Excel.Sheet.8">
                  <p:embed/>
                </p:oleObj>
              </mc:Choice>
              <mc:Fallback>
                <p:oleObj name="Feuille de calcul" r:id="rId3" imgW="7639089" imgH="3295620" progId="Excel.Sheet.8">
                  <p:embed/>
                  <p:pic>
                    <p:nvPicPr>
                      <p:cNvPr id="0" name="Obje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915988"/>
                        <a:ext cx="7700962" cy="345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5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|  00/00/0000  |</a:t>
            </a:r>
            <a:endParaRPr lang="en-GB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48711" y="249492"/>
            <a:ext cx="4655337" cy="307834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6213" indent="0" algn="l">
              <a:lnSpc>
                <a:spcPct val="120000"/>
              </a:lnSpc>
            </a:pPr>
            <a:r>
              <a:rPr lang="en-GB" sz="1200" b="1" u="sng" noProof="0" dirty="0" smtClean="0">
                <a:solidFill>
                  <a:schemeClr val="tx1"/>
                </a:solidFill>
              </a:rPr>
              <a:t>HOW TO INSERT A PICTURE</a:t>
            </a:r>
            <a:r>
              <a:rPr lang="en-GB" sz="1200" b="1" u="sng" baseline="0" noProof="0" dirty="0" smtClean="0">
                <a:solidFill>
                  <a:schemeClr val="tx1"/>
                </a:solidFill>
              </a:rPr>
              <a:t> ON A SLIDE WITH SEVERAL SHAPES</a:t>
            </a:r>
            <a:r>
              <a:rPr lang="en-GB" sz="1200" b="1" u="sng" noProof="0" dirty="0" smtClean="0">
                <a:solidFill>
                  <a:schemeClr val="tx1"/>
                </a:solidFill>
              </a:rPr>
              <a:t>?</a:t>
            </a:r>
          </a:p>
          <a:p>
            <a:pPr marL="176213" indent="0" algn="l">
              <a:lnSpc>
                <a:spcPct val="120000"/>
              </a:lnSpc>
            </a:pPr>
            <a:endParaRPr lang="en-GB" sz="1200" u="sng" noProof="0" dirty="0" smtClean="0">
              <a:solidFill>
                <a:schemeClr val="tx1"/>
              </a:solidFill>
            </a:endParaRP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</a:rPr>
              <a:t>View </a:t>
            </a: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 Slide Master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Choose slide Title with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Insert your picture</a:t>
            </a:r>
          </a:p>
          <a:p>
            <a:pPr marL="360363" indent="-184150" algn="l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1611313" algn="l"/>
              </a:tabLst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Right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click on picture, choose Send Backward</a:t>
            </a: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360363" marR="0" indent="-1841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1611313" algn="l"/>
              </a:tabLst>
              <a:defRPr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Delete the slide with text</a:t>
            </a:r>
            <a:br>
              <a:rPr lang="en-GB" sz="1200" u="none" noProof="0" dirty="0" smtClean="0">
                <a:solidFill>
                  <a:schemeClr val="tx1"/>
                </a:solidFill>
                <a:sym typeface="Wingdings 3"/>
              </a:rPr>
            </a:b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(just to show right place and size for the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picture)</a:t>
            </a: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To create many same slides with different pictures: 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copy/paste this slide and change the picture</a:t>
            </a: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200" u="none" noProof="0" dirty="0" smtClean="0">
              <a:solidFill>
                <a:schemeClr val="tx1"/>
              </a:solidFill>
              <a:sym typeface="Wingdings 3"/>
            </a:endParaRPr>
          </a:p>
          <a:p>
            <a:pPr marL="176213" indent="0" algn="l">
              <a:lnSpc>
                <a:spcPct val="120000"/>
              </a:lnSpc>
              <a:buFont typeface="Courier New" panose="02070309020205020404" pitchFamily="49" charset="0"/>
              <a:buNone/>
              <a:tabLst/>
            </a:pPr>
            <a:r>
              <a:rPr lang="en-GB" sz="1200" u="none" noProof="0" dirty="0" smtClean="0">
                <a:solidFill>
                  <a:schemeClr val="tx1"/>
                </a:solidFill>
                <a:sym typeface="Wingdings 3"/>
              </a:rPr>
              <a:t>ATTENTION : do</a:t>
            </a:r>
            <a:r>
              <a:rPr lang="en-GB" sz="1200" u="none" baseline="0" noProof="0" dirty="0" smtClean="0">
                <a:solidFill>
                  <a:schemeClr val="tx1"/>
                </a:solidFill>
                <a:sym typeface="Wingdings 3"/>
              </a:rPr>
              <a:t> not insert the picture with Format Background</a:t>
            </a:r>
            <a:endParaRPr lang="en-GB" sz="1200" u="none" noProof="0" dirty="0" smtClean="0">
              <a:solidFill>
                <a:schemeClr val="tx1"/>
              </a:solidFill>
            </a:endParaRPr>
          </a:p>
        </p:txBody>
      </p:sp>
      <p:pic>
        <p:nvPicPr>
          <p:cNvPr id="9220" name="Picture 4" descr="http://www.google.fr/url?source=imglanding&amp;ct=img&amp;q=http://www.mydigitallife.info/wp-content/uploads/2010/06/ppt-master-slide.jpg&amp;sa=X&amp;ei=qWJoVcaVKMzeUbS3gIgE&amp;ved=0CAkQ8wc4Ig&amp;usg=AFQjCNFRVOwtBibdUtmdbmupjDYh2rvQk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9492"/>
            <a:ext cx="2616795" cy="53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 userDrawn="1"/>
        </p:nvGrpSpPr>
        <p:grpSpPr>
          <a:xfrm>
            <a:off x="5148064" y="1421950"/>
            <a:ext cx="3624907" cy="3107084"/>
            <a:chOff x="4633595" y="1895912"/>
            <a:chExt cx="4402901" cy="3846138"/>
          </a:xfrm>
        </p:grpSpPr>
        <p:pic>
          <p:nvPicPr>
            <p:cNvPr id="9224" name="Picture 8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7968" r="4848"/>
            <a:stretch/>
          </p:blipFill>
          <p:spPr bwMode="auto">
            <a:xfrm>
              <a:off x="4633597" y="1895912"/>
              <a:ext cx="4402899" cy="308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" t="23950" r="1315"/>
            <a:stretch/>
          </p:blipFill>
          <p:spPr bwMode="auto">
            <a:xfrm>
              <a:off x="4633595" y="2675364"/>
              <a:ext cx="4402901" cy="3066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6" name="Picture 10" descr="C:\Users\ChristineB\Desktop\Sans titre 6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385" y="2596050"/>
            <a:ext cx="2241298" cy="16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www.google.fr/url?source=imglanding&amp;ct=img&amp;q=http://www.dvd-ppt-slideshow.com/blog/wp-content/uploads/2012/08/texture-powerpoint-theme-2.png&amp;sa=X&amp;ei=Gm1oVc2wJcu3Ub-DgMgF&amp;ved=0CAkQ8wc&amp;usg=AFQjCNFmMM-KW7TpX3rDpuxzu9nx4s4UTw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131" y="3588316"/>
            <a:ext cx="1584176" cy="9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48711" y="3465304"/>
            <a:ext cx="1775017" cy="31009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b="1" noProof="0" dirty="0" smtClean="0">
                <a:solidFill>
                  <a:schemeClr val="accent6"/>
                </a:solidFill>
                <a:sym typeface="Wingdings 3"/>
              </a:rPr>
              <a:t></a:t>
            </a:r>
            <a:r>
              <a:rPr lang="en-GB" sz="1400" noProof="0" dirty="0" smtClean="0">
                <a:solidFill>
                  <a:schemeClr val="bg1"/>
                </a:solidFill>
                <a:sym typeface="Wingdings 3"/>
              </a:rPr>
              <a:t>   </a:t>
            </a:r>
            <a:r>
              <a:rPr lang="en-GB" sz="1400" noProof="0" dirty="0" smtClean="0">
                <a:solidFill>
                  <a:schemeClr val="bg1"/>
                </a:solidFill>
              </a:rPr>
              <a:t>NOT TO DO</a:t>
            </a:r>
            <a:r>
              <a:rPr lang="en-GB" sz="1800" b="1" noProof="0" dirty="0" smtClean="0">
                <a:solidFill>
                  <a:schemeClr val="accent6"/>
                </a:solidFill>
                <a:sym typeface="Wingdings 3"/>
              </a:rPr>
              <a:t></a:t>
            </a:r>
            <a:endParaRPr lang="en-GB" sz="1800" noProof="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11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ChristineB\Seenk-D\BNPP\2015-05\fon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8" y="1"/>
            <a:ext cx="9144001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3811776"/>
            <a:ext cx="9147738" cy="13317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359119"/>
            <a:ext cx="5328592" cy="1001007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presentation title </a:t>
            </a:r>
            <a:br>
              <a:rPr lang="en-GB" noProof="0" dirty="0" smtClean="0"/>
            </a:br>
            <a:r>
              <a:rPr lang="en-GB" noProof="0" dirty="0" smtClean="0"/>
              <a:t>on multi-lines</a:t>
            </a:r>
            <a:endParaRPr lang="en-GB" noProof="0" dirty="0"/>
          </a:p>
        </p:txBody>
      </p:sp>
      <p:sp>
        <p:nvSpPr>
          <p:cNvPr id="1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3" y="1350283"/>
            <a:ext cx="5328000" cy="324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3820"/>
            <a:ext cx="3168000" cy="16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21460"/>
            <a:ext cx="3168000" cy="16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GB" noProof="0" dirty="0" smtClean="0"/>
              <a:t>Location, 00/00/2015</a:t>
            </a:r>
          </a:p>
        </p:txBody>
      </p:sp>
      <p:pic>
        <p:nvPicPr>
          <p:cNvPr id="12" name="Picture 3" descr="BNPP_CARDIF_BL_Q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59678"/>
            <a:ext cx="4641866" cy="81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94332"/>
            <a:ext cx="3239468" cy="6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7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42578" y="852985"/>
            <a:ext cx="8460000" cy="3554970"/>
          </a:xfrm>
        </p:spPr>
        <p:txBody>
          <a:bodyPr/>
          <a:lstStyle>
            <a:lvl1pPr>
              <a:defRPr/>
            </a:lvl1pPr>
            <a:lvl2pPr marL="358775" indent="-179388">
              <a:defRPr/>
            </a:lvl2pPr>
            <a:lvl3pPr marL="538163" indent="-182563">
              <a:defRPr/>
            </a:lvl3pPr>
            <a:lvl4pPr marL="719138" indent="-173038">
              <a:defRPr/>
            </a:lvl4pPr>
            <a:lvl5pPr marL="3175" indent="4763">
              <a:defRPr/>
            </a:lvl5pPr>
          </a:lstStyle>
          <a:p>
            <a:pPr lvl="0"/>
            <a:r>
              <a:rPr lang="en-GB" noProof="0" dirty="0" smtClean="0"/>
              <a:t>Level 1</a:t>
            </a:r>
          </a:p>
          <a:p>
            <a:pPr lvl="1"/>
            <a:r>
              <a:rPr lang="en-GB" noProof="0" dirty="0" smtClean="0"/>
              <a:t>Level 2</a:t>
            </a:r>
          </a:p>
          <a:p>
            <a:pPr lvl="2"/>
            <a:r>
              <a:rPr lang="en-GB" noProof="0" dirty="0" smtClean="0"/>
              <a:t>Level 3</a:t>
            </a:r>
          </a:p>
          <a:p>
            <a:pPr lvl="3"/>
            <a:r>
              <a:rPr lang="en-GB" noProof="0" dirty="0" smtClean="0"/>
              <a:t>Level 4</a:t>
            </a:r>
          </a:p>
          <a:p>
            <a:pPr lvl="4"/>
            <a:r>
              <a:rPr lang="en-GB" noProof="0" dirty="0" smtClean="0"/>
              <a:t>Level 5</a:t>
            </a:r>
            <a:endParaRPr lang="en-GB" noProof="0" dirty="0"/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342578" y="87144"/>
            <a:ext cx="8460000" cy="55924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35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061245" y="1621073"/>
            <a:ext cx="6183163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Part Title</a:t>
            </a:r>
            <a:endParaRPr lang="en-GB" noProof="0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432223" y="1132529"/>
            <a:ext cx="504000" cy="504000"/>
          </a:xfr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0</a:t>
            </a:r>
            <a:endParaRPr lang="en-GB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734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420426" y="519522"/>
            <a:ext cx="7382152" cy="559248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473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420426" y="519522"/>
            <a:ext cx="7382152" cy="559248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en-GB" noProof="0" dirty="0" smtClean="0"/>
              <a:t>Slide contents</a:t>
            </a:r>
            <a:endParaRPr lang="en-GB" noProof="0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403648" y="1244170"/>
            <a:ext cx="7416352" cy="3001766"/>
          </a:xfrm>
        </p:spPr>
        <p:txBody>
          <a:bodyPr lIns="0" anchor="t">
            <a:normAutofit/>
          </a:bodyPr>
          <a:lstStyle>
            <a:lvl1pPr marL="720725" indent="-720725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  <a:tabLst>
                <a:tab pos="2690813" algn="l"/>
              </a:tabLst>
              <a:defRPr sz="3000" b="1" cap="all" baseline="0">
                <a:solidFill>
                  <a:schemeClr val="tx1"/>
                </a:solidFill>
              </a:defRPr>
            </a:lvl1pPr>
            <a:lvl2pPr marL="1073150" indent="-352425">
              <a:buFont typeface="+mj-lt"/>
              <a:buAutoNum type="alphaUcPeriod"/>
              <a:tabLst/>
              <a:defRPr sz="2000" b="1" baseline="0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smtClean="0"/>
              <a:t>Part Title</a:t>
            </a:r>
          </a:p>
          <a:p>
            <a:pPr lvl="1"/>
            <a:r>
              <a:rPr lang="en-GB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0283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Slide title</a:t>
            </a:r>
            <a:endParaRPr lang="en-GB" noProof="0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4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‹Nº›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092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74265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noProof="0" dirty="0" err="1" smtClean="0"/>
              <a:t>Modifiez</a:t>
            </a:r>
            <a:r>
              <a:rPr lang="en-GB" noProof="0" dirty="0" smtClean="0"/>
              <a:t> le style du titre</a:t>
            </a:r>
            <a:endParaRPr lang="en-GB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578" y="1059582"/>
            <a:ext cx="8460000" cy="334837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 smtClean="0"/>
              <a:t>|  00/00/0000  |</a:t>
            </a:r>
            <a:endParaRPr lang="en-GB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en-GB" smtClean="0"/>
              <a:pPr>
                <a:defRPr/>
              </a:pPr>
              <a:t>‹Nº›</a:t>
            </a:fld>
            <a:endParaRPr lang="en-GB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995472\Desktop\BNP PARIBAS CARDIF TEMPLATES NLLE CHARTE\SIGNATURE DECLINAISON CARDIF\SIGNATURE DECLINAISON CARDIF\CARDIF_Sign_EN\CARDIF_Sign_EN_1l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4687363"/>
            <a:ext cx="1944059" cy="37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BNPP_CARDIF_BL_Q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19891"/>
            <a:ext cx="27622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965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85" r:id="rId2"/>
    <p:sldLayoutId id="2147483677" r:id="rId3"/>
    <p:sldLayoutId id="2147483663" r:id="rId4"/>
    <p:sldLayoutId id="2147483679" r:id="rId5"/>
    <p:sldLayoutId id="2147483686" r:id="rId6"/>
    <p:sldLayoutId id="2147483687" r:id="rId7"/>
    <p:sldLayoutId id="2147483666" r:id="rId8"/>
    <p:sldLayoutId id="2147483680" r:id="rId9"/>
    <p:sldLayoutId id="2147483681" r:id="rId10"/>
    <p:sldLayoutId id="2147483678" r:id="rId11"/>
    <p:sldLayoutId id="2147483682" r:id="rId12"/>
    <p:sldLayoutId id="2147483688" r:id="rId13"/>
    <p:sldLayoutId id="2147483683" r:id="rId14"/>
    <p:sldLayoutId id="2147483684" r:id="rId1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ts val="200"/>
        </a:spcBef>
        <a:buClr>
          <a:schemeClr val="accent4"/>
        </a:buClr>
        <a:buSzPct val="100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79388" algn="l" defTabSz="914400" rtl="0" eaLnBrk="1" latinLnBrk="0" hangingPunct="1">
        <a:spcBef>
          <a:spcPts val="200"/>
        </a:spcBef>
        <a:buClr>
          <a:schemeClr val="accent1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176213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58875" indent="-168275" algn="l" defTabSz="914400" rtl="0" eaLnBrk="1" latinLnBrk="0" hangingPunct="1">
        <a:spcBef>
          <a:spcPts val="200"/>
        </a:spcBef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200"/>
        </a:spcBef>
        <a:buFontTx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Garantia extendida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facturacion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Autor name: wendy martinez s.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San Isidro Lima - Perú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39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8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7574"/>
            <a:ext cx="426675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8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581435"/>
              </p:ext>
            </p:extLst>
          </p:nvPr>
        </p:nvGraphicFramePr>
        <p:xfrm>
          <a:off x="5076056" y="1203598"/>
          <a:ext cx="3744416" cy="227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47775" y="267372"/>
            <a:ext cx="8460000" cy="559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alt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619968" y="382668"/>
            <a:ext cx="3880023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600" b="1" dirty="0" smtClean="0">
                <a:solidFill>
                  <a:srgbClr val="000000"/>
                </a:solidFill>
                <a:latin typeface="BNPP Sans" pitchFamily="50" charset="0"/>
              </a:rPr>
              <a:t>Proceso de Facturación</a:t>
            </a:r>
            <a:endParaRPr lang="es-PE" sz="1600" b="1" dirty="0" smtClean="0">
              <a:solidFill>
                <a:srgbClr val="000000"/>
              </a:solidFill>
              <a:latin typeface="BNPP Sans" pitchFamily="50" charset="0"/>
            </a:endParaRPr>
          </a:p>
        </p:txBody>
      </p:sp>
      <p:cxnSp>
        <p:nvCxnSpPr>
          <p:cNvPr id="23" name="22 Conector recto"/>
          <p:cNvCxnSpPr/>
          <p:nvPr/>
        </p:nvCxnSpPr>
        <p:spPr>
          <a:xfrm>
            <a:off x="593279" y="627534"/>
            <a:ext cx="82271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8742"/>
              </p:ext>
            </p:extLst>
          </p:nvPr>
        </p:nvGraphicFramePr>
        <p:xfrm>
          <a:off x="755576" y="1491630"/>
          <a:ext cx="2808312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743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323528" y="339502"/>
            <a:ext cx="3672408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Proceso y control de</a:t>
            </a:r>
            <a:r>
              <a:rPr lang="es-PE" sz="1400" b="1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 aprobación de facturas  </a:t>
            </a:r>
            <a:endParaRPr lang="es-PE" sz="1400" b="1" dirty="0" smtClean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23528" y="51470"/>
            <a:ext cx="3672408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latin typeface="BNPP Sans" pitchFamily="50" charset="0"/>
              </a:rPr>
              <a:t>E-Commerce</a:t>
            </a:r>
          </a:p>
        </p:txBody>
      </p:sp>
      <p:cxnSp>
        <p:nvCxnSpPr>
          <p:cNvPr id="191" name="190 Conector recto"/>
          <p:cNvCxnSpPr/>
          <p:nvPr/>
        </p:nvCxnSpPr>
        <p:spPr>
          <a:xfrm>
            <a:off x="598504" y="843558"/>
            <a:ext cx="0" cy="360040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128 Rectángulo"/>
          <p:cNvSpPr/>
          <p:nvPr/>
        </p:nvSpPr>
        <p:spPr>
          <a:xfrm>
            <a:off x="2051720" y="1562620"/>
            <a:ext cx="1207212" cy="37362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Validar </a:t>
            </a:r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facturas </a:t>
            </a:r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ingresadas en Segya</a:t>
            </a:r>
            <a:endParaRPr lang="es-E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191 Rectángulo"/>
          <p:cNvSpPr/>
          <p:nvPr/>
        </p:nvSpPr>
        <p:spPr>
          <a:xfrm>
            <a:off x="755576" y="919783"/>
            <a:ext cx="1154841" cy="499839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s-PE" sz="8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Recepción </a:t>
            </a:r>
            <a:r>
              <a:rPr lang="es-PE" sz="8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facturas </a:t>
            </a:r>
            <a:r>
              <a:rPr lang="es-PE" sz="8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electrónicas y </a:t>
            </a:r>
            <a:r>
              <a:rPr lang="es-PE" sz="8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físicas</a:t>
            </a:r>
            <a:endParaRPr lang="es-E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130 Conector recto"/>
          <p:cNvCxnSpPr/>
          <p:nvPr/>
        </p:nvCxnSpPr>
        <p:spPr>
          <a:xfrm>
            <a:off x="8748464" y="458851"/>
            <a:ext cx="0" cy="4221571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132 CuadroTexto"/>
          <p:cNvSpPr txBox="1"/>
          <p:nvPr/>
        </p:nvSpPr>
        <p:spPr>
          <a:xfrm rot="16200000">
            <a:off x="233982" y="1149131"/>
            <a:ext cx="382812" cy="3477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800" b="1" dirty="0" smtClean="0">
                <a:solidFill>
                  <a:srgbClr val="006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Mesa  </a:t>
            </a:r>
            <a:r>
              <a:rPr lang="es-PE" sz="800" b="1" dirty="0">
                <a:solidFill>
                  <a:srgbClr val="006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PE" sz="800" b="1" dirty="0" smtClean="0">
                <a:solidFill>
                  <a:srgbClr val="006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artes</a:t>
            </a:r>
            <a:endParaRPr lang="en-US" sz="800" b="1" dirty="0" smtClean="0">
              <a:solidFill>
                <a:srgbClr val="006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133 CuadroTexto"/>
          <p:cNvSpPr txBox="1"/>
          <p:nvPr/>
        </p:nvSpPr>
        <p:spPr>
          <a:xfrm rot="16200000">
            <a:off x="-207694" y="2974212"/>
            <a:ext cx="1352897" cy="1464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800" b="1" dirty="0" smtClean="0">
                <a:solidFill>
                  <a:srgbClr val="006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Ejecutivo de Activos</a:t>
            </a:r>
            <a:endParaRPr lang="en-US" sz="800" b="1" dirty="0" smtClean="0">
              <a:solidFill>
                <a:srgbClr val="006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199 CuadroTexto"/>
          <p:cNvSpPr txBox="1"/>
          <p:nvPr/>
        </p:nvSpPr>
        <p:spPr>
          <a:xfrm>
            <a:off x="1043608" y="4227934"/>
            <a:ext cx="1356539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1400" dirty="0" smtClean="0">
              <a:solidFill>
                <a:schemeClr val="accent4"/>
              </a:solidFill>
            </a:endParaRPr>
          </a:p>
        </p:txBody>
      </p:sp>
      <p:sp>
        <p:nvSpPr>
          <p:cNvPr id="210" name="209 CuadroTexto"/>
          <p:cNvSpPr txBox="1"/>
          <p:nvPr/>
        </p:nvSpPr>
        <p:spPr>
          <a:xfrm>
            <a:off x="634299" y="1216936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 smtClean="0"/>
              <a:t>1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sp>
        <p:nvSpPr>
          <p:cNvPr id="212" name="211 Rectángulo"/>
          <p:cNvSpPr/>
          <p:nvPr/>
        </p:nvSpPr>
        <p:spPr>
          <a:xfrm>
            <a:off x="4616916" y="1550787"/>
            <a:ext cx="1106585" cy="37362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Validar aprobación en Segya </a:t>
            </a:r>
            <a:endParaRPr lang="es-E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212 Rectángulo"/>
          <p:cNvSpPr/>
          <p:nvPr/>
        </p:nvSpPr>
        <p:spPr>
          <a:xfrm>
            <a:off x="3406091" y="2422740"/>
            <a:ext cx="901119" cy="5090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s-ES_tradnl" sz="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procede Aprobar Factura</a:t>
            </a:r>
            <a:endParaRPr lang="es-E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215 Ordenar"/>
          <p:cNvSpPr/>
          <p:nvPr/>
        </p:nvSpPr>
        <p:spPr>
          <a:xfrm>
            <a:off x="2040244" y="2321357"/>
            <a:ext cx="1218688" cy="706226"/>
          </a:xfrm>
          <a:prstGeom prst="flowChartSor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¿Datos Coinciden?</a:t>
            </a:r>
            <a:endParaRPr lang="en-US" sz="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219 Rectángulo"/>
          <p:cNvSpPr/>
          <p:nvPr/>
        </p:nvSpPr>
        <p:spPr>
          <a:xfrm>
            <a:off x="3325346" y="3273625"/>
            <a:ext cx="981864" cy="522261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900" b="1" dirty="0" smtClean="0">
                <a:solidFill>
                  <a:schemeClr val="bg1"/>
                </a:solidFill>
              </a:rPr>
              <a:t>Finalmente                 (Se </a:t>
            </a:r>
            <a:r>
              <a:rPr lang="es-PE" sz="900" b="1" dirty="0" smtClean="0">
                <a:solidFill>
                  <a:schemeClr val="bg1"/>
                </a:solidFill>
              </a:rPr>
              <a:t>informa al  ST y/o </a:t>
            </a:r>
            <a:r>
              <a:rPr lang="es-PE" sz="900" b="1" dirty="0" err="1" smtClean="0">
                <a:solidFill>
                  <a:schemeClr val="bg1"/>
                </a:solidFill>
              </a:rPr>
              <a:t>SocioC</a:t>
            </a:r>
            <a:endParaRPr lang="en-US" sz="900" b="1" dirty="0" smtClean="0">
              <a:solidFill>
                <a:schemeClr val="bg1"/>
              </a:solidFill>
            </a:endParaRPr>
          </a:p>
        </p:txBody>
      </p:sp>
      <p:cxnSp>
        <p:nvCxnSpPr>
          <p:cNvPr id="219" name="218 Conector recto"/>
          <p:cNvCxnSpPr/>
          <p:nvPr/>
        </p:nvCxnSpPr>
        <p:spPr>
          <a:xfrm>
            <a:off x="1910417" y="1131592"/>
            <a:ext cx="3259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221 Conector recto de flecha"/>
          <p:cNvCxnSpPr/>
          <p:nvPr/>
        </p:nvCxnSpPr>
        <p:spPr>
          <a:xfrm>
            <a:off x="2627784" y="1145946"/>
            <a:ext cx="0" cy="345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8" name="8197 Conector recto de flecha"/>
          <p:cNvCxnSpPr>
            <a:endCxn id="216" idx="0"/>
          </p:cNvCxnSpPr>
          <p:nvPr/>
        </p:nvCxnSpPr>
        <p:spPr>
          <a:xfrm flipH="1">
            <a:off x="2649588" y="1948623"/>
            <a:ext cx="5738" cy="372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239 Conector recto de flecha"/>
          <p:cNvCxnSpPr/>
          <p:nvPr/>
        </p:nvCxnSpPr>
        <p:spPr>
          <a:xfrm>
            <a:off x="5170208" y="1145946"/>
            <a:ext cx="0" cy="345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243 Ordenar"/>
          <p:cNvSpPr/>
          <p:nvPr/>
        </p:nvSpPr>
        <p:spPr>
          <a:xfrm>
            <a:off x="4644009" y="2385931"/>
            <a:ext cx="1152128" cy="582667"/>
          </a:xfrm>
          <a:prstGeom prst="flowChartSor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¿Factura OK?</a:t>
            </a:r>
            <a:endParaRPr lang="en-US" sz="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23" name="8222 Conector recto de flecha"/>
          <p:cNvCxnSpPr/>
          <p:nvPr/>
        </p:nvCxnSpPr>
        <p:spPr>
          <a:xfrm>
            <a:off x="3198017" y="2724390"/>
            <a:ext cx="23055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224 Conector recto de flecha"/>
          <p:cNvCxnSpPr>
            <a:stCxn id="277" idx="2"/>
            <a:endCxn id="213" idx="3"/>
          </p:cNvCxnSpPr>
          <p:nvPr/>
        </p:nvCxnSpPr>
        <p:spPr>
          <a:xfrm flipH="1">
            <a:off x="4307210" y="2675496"/>
            <a:ext cx="343071" cy="17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241 CuadroTexto"/>
          <p:cNvSpPr txBox="1"/>
          <p:nvPr/>
        </p:nvSpPr>
        <p:spPr>
          <a:xfrm>
            <a:off x="3047995" y="2474773"/>
            <a:ext cx="131470" cy="1897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 smtClean="0">
                <a:solidFill>
                  <a:schemeClr val="accent4"/>
                </a:solidFill>
              </a:rPr>
              <a:t>Si</a:t>
            </a:r>
            <a:endParaRPr lang="en-US" sz="800" b="1" dirty="0" smtClean="0">
              <a:solidFill>
                <a:schemeClr val="accent4"/>
              </a:solidFill>
            </a:endParaRPr>
          </a:p>
        </p:txBody>
      </p:sp>
      <p:sp>
        <p:nvSpPr>
          <p:cNvPr id="277" name="276 CuadroTexto"/>
          <p:cNvSpPr txBox="1"/>
          <p:nvPr/>
        </p:nvSpPr>
        <p:spPr>
          <a:xfrm>
            <a:off x="4584546" y="2485767"/>
            <a:ext cx="131470" cy="1897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 smtClean="0">
                <a:solidFill>
                  <a:schemeClr val="accent4"/>
                </a:solidFill>
              </a:rPr>
              <a:t>Si</a:t>
            </a:r>
            <a:endParaRPr lang="en-US" sz="800" b="1" dirty="0" smtClean="0">
              <a:solidFill>
                <a:schemeClr val="accent4"/>
              </a:solidFill>
            </a:endParaRPr>
          </a:p>
        </p:txBody>
      </p:sp>
      <p:cxnSp>
        <p:nvCxnSpPr>
          <p:cNvPr id="245" name="244 Conector recto"/>
          <p:cNvCxnSpPr/>
          <p:nvPr/>
        </p:nvCxnSpPr>
        <p:spPr>
          <a:xfrm>
            <a:off x="5230136" y="2970872"/>
            <a:ext cx="0" cy="107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249 Conector recto de flecha"/>
          <p:cNvCxnSpPr>
            <a:stCxn id="119" idx="3"/>
          </p:cNvCxnSpPr>
          <p:nvPr/>
        </p:nvCxnSpPr>
        <p:spPr>
          <a:xfrm>
            <a:off x="5793754" y="4198722"/>
            <a:ext cx="8455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266 Conector recto de flecha"/>
          <p:cNvCxnSpPr/>
          <p:nvPr/>
        </p:nvCxnSpPr>
        <p:spPr>
          <a:xfrm>
            <a:off x="3816278" y="2960210"/>
            <a:ext cx="0" cy="285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63 CuadroTexto"/>
          <p:cNvSpPr txBox="1"/>
          <p:nvPr/>
        </p:nvSpPr>
        <p:spPr>
          <a:xfrm>
            <a:off x="2771800" y="1218605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/>
              <a:t>2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sp>
        <p:nvSpPr>
          <p:cNvPr id="79" name="78 CuadroTexto"/>
          <p:cNvSpPr txBox="1"/>
          <p:nvPr/>
        </p:nvSpPr>
        <p:spPr>
          <a:xfrm>
            <a:off x="1858435" y="2643758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/>
              <a:t>3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sp>
        <p:nvSpPr>
          <p:cNvPr id="28" name="27 CuadroTexto"/>
          <p:cNvSpPr txBox="1"/>
          <p:nvPr/>
        </p:nvSpPr>
        <p:spPr>
          <a:xfrm>
            <a:off x="814122" y="1537184"/>
            <a:ext cx="1005093" cy="6607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ES_tradnl" sz="1000" b="1" dirty="0" smtClean="0"/>
              <a:t>Segya</a:t>
            </a:r>
            <a:endParaRPr lang="es-ES_tradnl" sz="900" b="1" dirty="0" smtClean="0"/>
          </a:p>
          <a:p>
            <a:pPr algn="ctr"/>
            <a:endParaRPr lang="es-ES_tradnl" sz="900" b="1" dirty="0" smtClean="0">
              <a:solidFill>
                <a:schemeClr val="accent4"/>
              </a:solidFill>
            </a:endParaRPr>
          </a:p>
          <a:p>
            <a:r>
              <a:rPr lang="es-ES_tradnl" sz="900" b="1" dirty="0" smtClean="0">
                <a:solidFill>
                  <a:schemeClr val="accent4"/>
                </a:solidFill>
              </a:rPr>
              <a:t>- Servicio Técnico</a:t>
            </a:r>
          </a:p>
          <a:p>
            <a:r>
              <a:rPr lang="es-ES_tradnl" sz="900" b="1" dirty="0" smtClean="0">
                <a:solidFill>
                  <a:schemeClr val="accent4"/>
                </a:solidFill>
              </a:rPr>
              <a:t>- Socio</a:t>
            </a:r>
          </a:p>
          <a:p>
            <a:pPr marL="285750" indent="-285750">
              <a:buFontTx/>
              <a:buChar char="-"/>
            </a:pPr>
            <a:endParaRPr lang="es-ES" sz="900" b="1" dirty="0" smtClean="0">
              <a:solidFill>
                <a:schemeClr val="accent4"/>
              </a:solidFill>
            </a:endParaRPr>
          </a:p>
        </p:txBody>
      </p:sp>
      <p:sp>
        <p:nvSpPr>
          <p:cNvPr id="82" name="81 CuadroTexto"/>
          <p:cNvSpPr txBox="1"/>
          <p:nvPr/>
        </p:nvSpPr>
        <p:spPr>
          <a:xfrm>
            <a:off x="4716016" y="1228059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/>
              <a:t>2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sp>
        <p:nvSpPr>
          <p:cNvPr id="83" name="82 CuadroTexto"/>
          <p:cNvSpPr txBox="1"/>
          <p:nvPr/>
        </p:nvSpPr>
        <p:spPr>
          <a:xfrm>
            <a:off x="7146636" y="1134246"/>
            <a:ext cx="1241788" cy="7147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ES_tradnl" sz="1000" b="1" dirty="0" smtClean="0"/>
              <a:t>Segya </a:t>
            </a:r>
            <a:endParaRPr lang="es-ES_tradnl" sz="900" b="1" dirty="0" smtClean="0"/>
          </a:p>
          <a:p>
            <a:endParaRPr lang="es-ES_tradnl" sz="900" b="1" dirty="0">
              <a:solidFill>
                <a:schemeClr val="accent4"/>
              </a:solidFill>
            </a:endParaRPr>
          </a:p>
          <a:p>
            <a:r>
              <a:rPr lang="es-ES_tradnl" sz="900" b="1" dirty="0" smtClean="0">
                <a:solidFill>
                  <a:schemeClr val="accent4"/>
                </a:solidFill>
              </a:rPr>
              <a:t>    Repuesto</a:t>
            </a:r>
            <a:endParaRPr lang="es-ES_tradnl" sz="900" b="1" dirty="0" smtClean="0">
              <a:solidFill>
                <a:schemeClr val="accent4"/>
              </a:solidFill>
            </a:endParaRPr>
          </a:p>
          <a:p>
            <a:r>
              <a:rPr lang="es-ES_tradnl" sz="900" b="1" dirty="0" smtClean="0">
                <a:solidFill>
                  <a:schemeClr val="accent4"/>
                </a:solidFill>
              </a:rPr>
              <a:t>    Transporte</a:t>
            </a:r>
          </a:p>
          <a:p>
            <a:endParaRPr lang="es-ES_tradnl" sz="900" b="1" dirty="0" smtClean="0">
              <a:solidFill>
                <a:schemeClr val="accent4"/>
              </a:solidFill>
            </a:endParaRPr>
          </a:p>
          <a:p>
            <a:endParaRPr lang="es-ES_tradnl" sz="900" b="1" dirty="0" smtClean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endParaRPr lang="es-ES" sz="900" b="1" dirty="0" smtClean="0">
              <a:solidFill>
                <a:schemeClr val="accent4"/>
              </a:solidFill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7152918" y="2372151"/>
            <a:ext cx="1304448" cy="121571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_tradnl" sz="1000" b="1" dirty="0" smtClean="0"/>
              <a:t>Lotus</a:t>
            </a:r>
            <a:endParaRPr lang="es-ES_tradnl" sz="900" b="1" dirty="0" smtClean="0"/>
          </a:p>
          <a:p>
            <a:endParaRPr lang="es-ES_tradnl" sz="900" b="1" dirty="0" smtClean="0">
              <a:solidFill>
                <a:schemeClr val="accent4"/>
              </a:solidFill>
            </a:endParaRPr>
          </a:p>
          <a:p>
            <a:r>
              <a:rPr lang="es-ES_tradnl" sz="900" b="1" dirty="0" smtClean="0">
                <a:solidFill>
                  <a:schemeClr val="accent4"/>
                </a:solidFill>
              </a:rPr>
              <a:t>- Desarme                             </a:t>
            </a:r>
            <a:r>
              <a:rPr lang="es-ES_tradnl" sz="900" b="1" dirty="0">
                <a:solidFill>
                  <a:schemeClr val="accent4"/>
                </a:solidFill>
              </a:rPr>
              <a:t>- Courier                                           - </a:t>
            </a:r>
            <a:r>
              <a:rPr lang="es-ES_tradnl" sz="900" b="1" dirty="0" err="1">
                <a:solidFill>
                  <a:schemeClr val="accent4"/>
                </a:solidFill>
              </a:rPr>
              <a:t>Ptmo</a:t>
            </a:r>
            <a:r>
              <a:rPr lang="es-ES_tradnl" sz="900" b="1" dirty="0">
                <a:solidFill>
                  <a:schemeClr val="accent4"/>
                </a:solidFill>
              </a:rPr>
              <a:t>-Almacenaje                  - </a:t>
            </a:r>
            <a:r>
              <a:rPr lang="es-ES_tradnl" sz="900" b="1" dirty="0" err="1" smtClean="0">
                <a:solidFill>
                  <a:schemeClr val="accent4"/>
                </a:solidFill>
              </a:rPr>
              <a:t>Ptmo</a:t>
            </a:r>
            <a:r>
              <a:rPr lang="es-ES_tradnl" sz="900" b="1" dirty="0" smtClean="0">
                <a:solidFill>
                  <a:schemeClr val="accent4"/>
                </a:solidFill>
              </a:rPr>
              <a:t>-Gestión</a:t>
            </a:r>
          </a:p>
          <a:p>
            <a:r>
              <a:rPr lang="es-ES_tradnl" sz="900" b="1" dirty="0" smtClean="0">
                <a:solidFill>
                  <a:schemeClr val="accent4"/>
                </a:solidFill>
              </a:rPr>
              <a:t>- Excepciones</a:t>
            </a:r>
          </a:p>
          <a:p>
            <a:r>
              <a:rPr lang="es-ES_tradnl" sz="900" b="1" dirty="0" smtClean="0">
                <a:solidFill>
                  <a:schemeClr val="accent4"/>
                </a:solidFill>
              </a:rPr>
              <a:t>- Notas de crédito</a:t>
            </a:r>
            <a:endParaRPr lang="es-ES_tradnl" sz="900" b="1" dirty="0">
              <a:solidFill>
                <a:schemeClr val="accent4"/>
              </a:solidFill>
            </a:endParaRPr>
          </a:p>
        </p:txBody>
      </p:sp>
      <p:sp>
        <p:nvSpPr>
          <p:cNvPr id="101" name="100 CuadroTexto"/>
          <p:cNvSpPr txBox="1"/>
          <p:nvPr/>
        </p:nvSpPr>
        <p:spPr>
          <a:xfrm>
            <a:off x="5304626" y="3246117"/>
            <a:ext cx="131470" cy="1897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 smtClean="0">
                <a:solidFill>
                  <a:schemeClr val="accent4"/>
                </a:solidFill>
              </a:rPr>
              <a:t>N</a:t>
            </a:r>
            <a:r>
              <a:rPr lang="es-PE" sz="800" b="1" dirty="0">
                <a:solidFill>
                  <a:schemeClr val="accent4"/>
                </a:solidFill>
              </a:rPr>
              <a:t>o</a:t>
            </a:r>
            <a:endParaRPr lang="en-US" sz="800" b="1" dirty="0" smtClean="0">
              <a:solidFill>
                <a:schemeClr val="accent4"/>
              </a:solidFill>
            </a:endParaRPr>
          </a:p>
        </p:txBody>
      </p:sp>
      <p:cxnSp>
        <p:nvCxnSpPr>
          <p:cNvPr id="103" name="102 Conector recto"/>
          <p:cNvCxnSpPr/>
          <p:nvPr/>
        </p:nvCxnSpPr>
        <p:spPr>
          <a:xfrm>
            <a:off x="2649588" y="3027582"/>
            <a:ext cx="5738" cy="98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103 Conector recto de flecha"/>
          <p:cNvCxnSpPr>
            <a:endCxn id="200" idx="0"/>
          </p:cNvCxnSpPr>
          <p:nvPr/>
        </p:nvCxnSpPr>
        <p:spPr>
          <a:xfrm flipH="1" flipV="1">
            <a:off x="1721878" y="4227934"/>
            <a:ext cx="31836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106 Rectángulo"/>
          <p:cNvSpPr/>
          <p:nvPr/>
        </p:nvSpPr>
        <p:spPr>
          <a:xfrm>
            <a:off x="2067969" y="4041122"/>
            <a:ext cx="1106585" cy="37362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Gestionar </a:t>
            </a:r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rechazo </a:t>
            </a:r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factura</a:t>
            </a:r>
            <a:endParaRPr lang="es-E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107 CuadroTexto"/>
          <p:cNvSpPr txBox="1"/>
          <p:nvPr/>
        </p:nvSpPr>
        <p:spPr>
          <a:xfrm>
            <a:off x="2399232" y="3246086"/>
            <a:ext cx="131470" cy="1897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 smtClean="0">
                <a:solidFill>
                  <a:schemeClr val="accent4"/>
                </a:solidFill>
              </a:rPr>
              <a:t>N</a:t>
            </a:r>
            <a:r>
              <a:rPr lang="es-PE" sz="800" b="1" dirty="0">
                <a:solidFill>
                  <a:schemeClr val="accent4"/>
                </a:solidFill>
              </a:rPr>
              <a:t>o</a:t>
            </a:r>
            <a:endParaRPr lang="en-US" sz="800" b="1" dirty="0" smtClean="0">
              <a:solidFill>
                <a:schemeClr val="accent4"/>
              </a:solidFill>
            </a:endParaRPr>
          </a:p>
        </p:txBody>
      </p:sp>
      <p:sp>
        <p:nvSpPr>
          <p:cNvPr id="111" name="110 CuadroTexto"/>
          <p:cNvSpPr txBox="1"/>
          <p:nvPr/>
        </p:nvSpPr>
        <p:spPr>
          <a:xfrm>
            <a:off x="3796011" y="2145834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 smtClean="0"/>
              <a:t>4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sp>
        <p:nvSpPr>
          <p:cNvPr id="116" name="115 Rectángulo"/>
          <p:cNvSpPr/>
          <p:nvPr/>
        </p:nvSpPr>
        <p:spPr>
          <a:xfrm>
            <a:off x="755576" y="3993705"/>
            <a:ext cx="981864" cy="522261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900" b="1" dirty="0" smtClean="0">
                <a:solidFill>
                  <a:schemeClr val="bg1"/>
                </a:solidFill>
              </a:rPr>
              <a:t>Finalmente                 (Se </a:t>
            </a:r>
            <a:r>
              <a:rPr lang="es-PE" sz="900" b="1" dirty="0" smtClean="0">
                <a:solidFill>
                  <a:schemeClr val="bg1"/>
                </a:solidFill>
              </a:rPr>
              <a:t>informa al  ST y/o </a:t>
            </a:r>
            <a:r>
              <a:rPr lang="es-PE" sz="900" b="1" dirty="0" err="1" smtClean="0">
                <a:solidFill>
                  <a:schemeClr val="bg1"/>
                </a:solidFill>
              </a:rPr>
              <a:t>SocioC</a:t>
            </a:r>
            <a:endParaRPr lang="en-US" sz="900" b="1" dirty="0" smtClean="0">
              <a:solidFill>
                <a:schemeClr val="bg1"/>
              </a:solidFill>
            </a:endParaRPr>
          </a:p>
        </p:txBody>
      </p:sp>
      <p:sp>
        <p:nvSpPr>
          <p:cNvPr id="119" name="118 Rectángulo"/>
          <p:cNvSpPr/>
          <p:nvPr/>
        </p:nvSpPr>
        <p:spPr>
          <a:xfrm>
            <a:off x="4687169" y="4011910"/>
            <a:ext cx="1106585" cy="37362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Gestionar </a:t>
            </a:r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rechazo </a:t>
            </a:r>
            <a:r>
              <a:rPr lang="es-PE" sz="8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factura</a:t>
            </a:r>
            <a:endParaRPr lang="es-E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121 Rectángulo"/>
          <p:cNvSpPr/>
          <p:nvPr/>
        </p:nvSpPr>
        <p:spPr>
          <a:xfrm>
            <a:off x="6643178" y="3937591"/>
            <a:ext cx="981864" cy="522261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900" b="1" dirty="0" smtClean="0">
                <a:solidFill>
                  <a:schemeClr val="bg1"/>
                </a:solidFill>
              </a:rPr>
              <a:t>Finalmente                 (Se </a:t>
            </a:r>
            <a:r>
              <a:rPr lang="es-PE" sz="900" b="1" dirty="0" smtClean="0">
                <a:solidFill>
                  <a:schemeClr val="bg1"/>
                </a:solidFill>
              </a:rPr>
              <a:t>informa al  ST y/o </a:t>
            </a:r>
            <a:r>
              <a:rPr lang="es-PE" sz="900" b="1" dirty="0" err="1" smtClean="0">
                <a:solidFill>
                  <a:schemeClr val="bg1"/>
                </a:solidFill>
              </a:rPr>
              <a:t>SocioC</a:t>
            </a:r>
            <a:endParaRPr lang="en-US" sz="900" b="1" dirty="0" smtClean="0">
              <a:solidFill>
                <a:schemeClr val="bg1"/>
              </a:solidFill>
            </a:endParaRPr>
          </a:p>
        </p:txBody>
      </p:sp>
      <p:sp>
        <p:nvSpPr>
          <p:cNvPr id="123" name="122 CuadroTexto"/>
          <p:cNvSpPr txBox="1"/>
          <p:nvPr/>
        </p:nvSpPr>
        <p:spPr>
          <a:xfrm>
            <a:off x="3252655" y="4131379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 smtClean="0"/>
              <a:t>4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sp>
        <p:nvSpPr>
          <p:cNvPr id="124" name="123 CuadroTexto"/>
          <p:cNvSpPr txBox="1"/>
          <p:nvPr/>
        </p:nvSpPr>
        <p:spPr>
          <a:xfrm>
            <a:off x="1210363" y="3737216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/>
              <a:t>5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sp>
        <p:nvSpPr>
          <p:cNvPr id="125" name="124 CuadroTexto"/>
          <p:cNvSpPr txBox="1"/>
          <p:nvPr/>
        </p:nvSpPr>
        <p:spPr>
          <a:xfrm>
            <a:off x="4499992" y="4155926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 smtClean="0"/>
              <a:t>4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sp>
        <p:nvSpPr>
          <p:cNvPr id="126" name="125 CuadroTexto"/>
          <p:cNvSpPr txBox="1"/>
          <p:nvPr/>
        </p:nvSpPr>
        <p:spPr>
          <a:xfrm>
            <a:off x="7092280" y="3737216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/>
              <a:t>5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sp>
        <p:nvSpPr>
          <p:cNvPr id="127" name="126 CuadroTexto"/>
          <p:cNvSpPr txBox="1"/>
          <p:nvPr/>
        </p:nvSpPr>
        <p:spPr>
          <a:xfrm>
            <a:off x="3131840" y="3521192"/>
            <a:ext cx="121277" cy="202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PE" sz="800" b="1" dirty="0"/>
              <a:t>5</a:t>
            </a:r>
            <a:r>
              <a:rPr lang="es-PE" sz="1000" b="1" dirty="0" smtClean="0"/>
              <a:t>.</a:t>
            </a:r>
            <a:endParaRPr lang="en-US" sz="1000" b="1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85767"/>
            <a:ext cx="714873" cy="53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2" name="261 CuadroTexto"/>
          <p:cNvSpPr txBox="1"/>
          <p:nvPr/>
        </p:nvSpPr>
        <p:spPr>
          <a:xfrm>
            <a:off x="899592" y="3047429"/>
            <a:ext cx="1010825" cy="351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ES_tradnl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Gestión  </a:t>
            </a:r>
            <a:endParaRPr lang="es-ES" sz="1000" b="1" dirty="0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51" y="2407763"/>
            <a:ext cx="714873" cy="53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146 CuadroTexto"/>
          <p:cNvSpPr txBox="1"/>
          <p:nvPr/>
        </p:nvSpPr>
        <p:spPr>
          <a:xfrm>
            <a:off x="5761253" y="3012794"/>
            <a:ext cx="1010825" cy="351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ES_tradnl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Gestión  </a:t>
            </a:r>
            <a:endParaRPr lang="es-ES" sz="1000" b="1" dirty="0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9" name="148 Conector recto de flecha"/>
          <p:cNvCxnSpPr>
            <a:endCxn id="244" idx="0"/>
          </p:cNvCxnSpPr>
          <p:nvPr/>
        </p:nvCxnSpPr>
        <p:spPr>
          <a:xfrm>
            <a:off x="5208681" y="1901493"/>
            <a:ext cx="11392" cy="484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47" y="1203681"/>
            <a:ext cx="714873" cy="53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151 CuadroTexto"/>
          <p:cNvSpPr txBox="1"/>
          <p:nvPr/>
        </p:nvSpPr>
        <p:spPr>
          <a:xfrm>
            <a:off x="5780328" y="1783946"/>
            <a:ext cx="1010825" cy="351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ES_tradnl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Gestión  </a:t>
            </a:r>
            <a:endParaRPr lang="es-ES" sz="1000" b="1" dirty="0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1" name="270 Conector recto de flecha"/>
          <p:cNvCxnSpPr/>
          <p:nvPr/>
        </p:nvCxnSpPr>
        <p:spPr>
          <a:xfrm flipV="1">
            <a:off x="6749179" y="1739146"/>
            <a:ext cx="282683" cy="18913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154 Conector recto de flecha"/>
          <p:cNvCxnSpPr/>
          <p:nvPr/>
        </p:nvCxnSpPr>
        <p:spPr>
          <a:xfrm>
            <a:off x="6749257" y="2096595"/>
            <a:ext cx="306194" cy="19561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fr-FR" dirty="0" smtClean="0"/>
              <a:t>|  00/00/0000  |</a:t>
            </a:r>
            <a:endParaRPr lang="en-GB" altLang="fr-FR" dirty="0"/>
          </a:p>
        </p:txBody>
      </p:sp>
      <p:sp>
        <p:nvSpPr>
          <p:cNvPr id="13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fr-FR" dirty="0" smtClean="0"/>
              <a:t>Presentation title</a:t>
            </a:r>
            <a:endParaRPr lang="en-GB" altLang="fr-FR" dirty="0"/>
          </a:p>
        </p:txBody>
      </p:sp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5730-B703-4B67-AA82-E35368862181}" type="slidenum">
              <a:rPr lang="en-GB" altLang="fr-FR" smtClean="0"/>
              <a:pPr/>
              <a:t>4</a:t>
            </a:fld>
            <a:endParaRPr lang="en-GB" altLang="fr-FR" dirty="0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60000" cy="559248"/>
          </a:xfrm>
        </p:spPr>
        <p:txBody>
          <a:bodyPr/>
          <a:lstStyle/>
          <a:p>
            <a:r>
              <a:rPr lang="en-GB" altLang="fr-FR" dirty="0" smtClean="0"/>
              <a:t>Graphs</a:t>
            </a:r>
            <a:endParaRPr lang="en-GB" altLang="fr-FR" dirty="0"/>
          </a:p>
        </p:txBody>
      </p:sp>
      <p:graphicFrame>
        <p:nvGraphicFramePr>
          <p:cNvPr id="36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154674"/>
              </p:ext>
            </p:extLst>
          </p:nvPr>
        </p:nvGraphicFramePr>
        <p:xfrm>
          <a:off x="4572000" y="699542"/>
          <a:ext cx="4109020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257095"/>
              </p:ext>
            </p:extLst>
          </p:nvPr>
        </p:nvGraphicFramePr>
        <p:xfrm>
          <a:off x="395536" y="645552"/>
          <a:ext cx="4104456" cy="2359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33 Grupo"/>
          <p:cNvGrpSpPr/>
          <p:nvPr/>
        </p:nvGrpSpPr>
        <p:grpSpPr>
          <a:xfrm>
            <a:off x="539552" y="3003798"/>
            <a:ext cx="3384376" cy="1481887"/>
            <a:chOff x="317868" y="478510"/>
            <a:chExt cx="3035085" cy="2021796"/>
          </a:xfrm>
        </p:grpSpPr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317868" y="478510"/>
              <a:ext cx="3024335" cy="3461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219" tIns="45612" rIns="91219" bIns="45612">
              <a:spAutoFit/>
            </a:bodyPr>
            <a:lstStyle/>
            <a:p>
              <a:pPr defTabSz="913740" fontAlgn="base">
                <a:spcBef>
                  <a:spcPct val="20000"/>
                </a:spcBef>
                <a:spcAft>
                  <a:spcPct val="0"/>
                </a:spcAft>
                <a:buClr>
                  <a:srgbClr val="00915A"/>
                </a:buClr>
                <a:defRPr/>
              </a:pPr>
              <a:r>
                <a:rPr lang="es-CL" altLang="ja-JP" sz="10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Debilidades en el proceso</a:t>
              </a:r>
              <a:endParaRPr lang="es-C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41 Elipse"/>
            <p:cNvSpPr/>
            <p:nvPr/>
          </p:nvSpPr>
          <p:spPr>
            <a:xfrm>
              <a:off x="382444" y="922884"/>
              <a:ext cx="238287" cy="2947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3" name="42 Elipse"/>
            <p:cNvSpPr/>
            <p:nvPr/>
          </p:nvSpPr>
          <p:spPr>
            <a:xfrm>
              <a:off x="382444" y="1315856"/>
              <a:ext cx="238287" cy="2947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4" name="43 Elipse"/>
            <p:cNvSpPr/>
            <p:nvPr/>
          </p:nvSpPr>
          <p:spPr>
            <a:xfrm>
              <a:off x="382444" y="1708830"/>
              <a:ext cx="238287" cy="3142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44 Elipse"/>
            <p:cNvSpPr/>
            <p:nvPr/>
          </p:nvSpPr>
          <p:spPr>
            <a:xfrm>
              <a:off x="382444" y="2101803"/>
              <a:ext cx="238287" cy="2947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45 CuadroTexto"/>
            <p:cNvSpPr txBox="1"/>
            <p:nvPr/>
          </p:nvSpPr>
          <p:spPr>
            <a:xfrm>
              <a:off x="432157" y="1001590"/>
              <a:ext cx="144016" cy="2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s-PE" sz="1050" b="1" dirty="0" smtClean="0">
                  <a:solidFill>
                    <a:srgbClr val="000000"/>
                  </a:solidFill>
                  <a:latin typeface="BNPPSans" pitchFamily="50" charset="0"/>
                </a:rPr>
                <a:t>1</a:t>
              </a:r>
            </a:p>
          </p:txBody>
        </p:sp>
        <p:sp>
          <p:nvSpPr>
            <p:cNvPr id="48" name="47 CuadroTexto"/>
            <p:cNvSpPr txBox="1"/>
            <p:nvPr/>
          </p:nvSpPr>
          <p:spPr>
            <a:xfrm>
              <a:off x="432157" y="1394563"/>
              <a:ext cx="144016" cy="2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s-PE" sz="1050" b="1" dirty="0" smtClean="0">
                  <a:solidFill>
                    <a:srgbClr val="000000"/>
                  </a:solidFill>
                  <a:latin typeface="BNPPSans" pitchFamily="50" charset="0"/>
                </a:rPr>
                <a:t>2</a:t>
              </a:r>
            </a:p>
          </p:txBody>
        </p:sp>
        <p:sp>
          <p:nvSpPr>
            <p:cNvPr id="49" name="48 CuadroTexto"/>
            <p:cNvSpPr txBox="1"/>
            <p:nvPr/>
          </p:nvSpPr>
          <p:spPr>
            <a:xfrm>
              <a:off x="432157" y="1807073"/>
              <a:ext cx="144016" cy="2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s-PE" sz="1050" b="1" dirty="0" smtClean="0">
                  <a:solidFill>
                    <a:srgbClr val="000000"/>
                  </a:solidFill>
                  <a:latin typeface="BNPPSans" pitchFamily="50" charset="0"/>
                </a:rPr>
                <a:t>3</a:t>
              </a:r>
            </a:p>
          </p:txBody>
        </p:sp>
        <p:sp>
          <p:nvSpPr>
            <p:cNvPr id="50" name="49 CuadroTexto"/>
            <p:cNvSpPr txBox="1"/>
            <p:nvPr/>
          </p:nvSpPr>
          <p:spPr>
            <a:xfrm>
              <a:off x="432157" y="2180509"/>
              <a:ext cx="144016" cy="2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s-PE" sz="1050" b="1" dirty="0" smtClean="0">
                  <a:solidFill>
                    <a:srgbClr val="000000"/>
                  </a:solidFill>
                  <a:latin typeface="BNPPSans" pitchFamily="50" charset="0"/>
                </a:rPr>
                <a:t>4</a:t>
              </a:r>
            </a:p>
          </p:txBody>
        </p:sp>
        <p:sp>
          <p:nvSpPr>
            <p:cNvPr id="51" name="50 CuadroTexto"/>
            <p:cNvSpPr txBox="1"/>
            <p:nvPr/>
          </p:nvSpPr>
          <p:spPr>
            <a:xfrm>
              <a:off x="695524" y="1315857"/>
              <a:ext cx="2160240" cy="1699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s-PE" sz="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Duplicidad de 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pago, 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 facturas </a:t>
              </a:r>
              <a:r>
                <a:rPr lang="es-PE" sz="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aprobadas por 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Lotus.</a:t>
              </a:r>
              <a:endPara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400" dirty="0" smtClean="0">
                <a:solidFill>
                  <a:srgbClr val="0085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51 CuadroTexto"/>
            <p:cNvSpPr txBox="1"/>
            <p:nvPr/>
          </p:nvSpPr>
          <p:spPr>
            <a:xfrm>
              <a:off x="695524" y="922884"/>
              <a:ext cx="2467736" cy="3903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just"/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Lotus no permite identificar las ordenes asociadas a las 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facturas </a:t>
              </a:r>
            </a:p>
            <a:p>
              <a:pPr algn="just"/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aprobadas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52 CuadroTexto"/>
            <p:cNvSpPr txBox="1"/>
            <p:nvPr/>
          </p:nvSpPr>
          <p:spPr>
            <a:xfrm>
              <a:off x="695524" y="1656837"/>
              <a:ext cx="2657429" cy="3919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just"/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socio empezó a enviar constancias de reemplazo 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asociadas </a:t>
              </a:r>
            </a:p>
            <a:p>
              <a:pPr algn="just"/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las facturas a partir del año 2016</a:t>
              </a:r>
              <a:endPara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53 CuadroTexto"/>
            <p:cNvSpPr txBox="1"/>
            <p:nvPr/>
          </p:nvSpPr>
          <p:spPr>
            <a:xfrm>
              <a:off x="695524" y="2101803"/>
              <a:ext cx="2657429" cy="3985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just"/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Incremento de facturas emitidas por el Socio que 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 encuentran </a:t>
              </a:r>
            </a:p>
            <a:p>
              <a:pPr algn="just"/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observadas 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 omisión de información y/o 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Documentación</a:t>
              </a:r>
              <a:r>
                <a:rPr lang="es-PE" sz="8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endParaRPr lang="en-US" sz="1400" dirty="0" smtClean="0">
                <a:solidFill>
                  <a:srgbClr val="0085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54 CuadroTexto"/>
          <p:cNvSpPr txBox="1"/>
          <p:nvPr/>
        </p:nvSpPr>
        <p:spPr>
          <a:xfrm>
            <a:off x="4644008" y="3033694"/>
            <a:ext cx="4037012" cy="1482272"/>
          </a:xfrm>
          <a:prstGeom prst="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endParaRPr lang="es-PE" sz="900" b="1" dirty="0" smtClean="0">
              <a:solidFill>
                <a:srgbClr val="000000"/>
              </a:solidFill>
            </a:endParaRPr>
          </a:p>
          <a:p>
            <a:pPr algn="ctr"/>
            <a:r>
              <a:rPr lang="es-PE" sz="1050" b="1" u="sng" dirty="0" smtClean="0">
                <a:solidFill>
                  <a:srgbClr val="006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PLANES DE ACCIÓN</a:t>
            </a:r>
            <a:r>
              <a:rPr lang="es-PE" sz="1050" b="1" dirty="0" smtClean="0">
                <a:solidFill>
                  <a:srgbClr val="006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s-PE" sz="800" dirty="0" smtClean="0">
              <a:solidFill>
                <a:srgbClr val="000000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PE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generó el requerimiento para mejorar el módulo de facturación por Segya con la finalidad de procesar todas las facturas aprobadas por Lotus obteniendo  mayor control sobre ellas y ordenes asociadas, de aprobarse el proyecto el inicio del desarrollo se da en Setiembre el cual dura 3 meses y saldría en producción en el mes de Enero 2019</a:t>
            </a:r>
            <a:r>
              <a:rPr lang="es-PE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PE" sz="8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Reuniones mensuales con el Socio para la conciliación de las facturas observadas y pagadas con el fin de proceder con la ejecución de las facturas pendientes.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PE" sz="800" dirty="0" smtClean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3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FACTURACION DEL SOCIO</a:t>
            </a:r>
            <a:endParaRPr lang="en-U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|  00/00/0000  |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solidFill>
                  <a:srgbClr val="000000"/>
                </a:solidFill>
              </a:rPr>
              <a:t>Presentation title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GB" dirty="0">
              <a:solidFill>
                <a:srgbClr val="000000"/>
              </a:solidFill>
            </a:endParaRPr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31691"/>
              </p:ext>
            </p:extLst>
          </p:nvPr>
        </p:nvGraphicFramePr>
        <p:xfrm>
          <a:off x="4572000" y="987574"/>
          <a:ext cx="4178151" cy="1911003"/>
        </p:xfrm>
        <a:graphic>
          <a:graphicData uri="http://schemas.openxmlformats.org/drawingml/2006/table">
            <a:tbl>
              <a:tblPr/>
              <a:tblGrid>
                <a:gridCol w="2615365"/>
                <a:gridCol w="612106"/>
                <a:gridCol w="950680"/>
              </a:tblGrid>
              <a:tr h="3517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OBSERVACIONES DE CARDIF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Cantidad</a:t>
                      </a:r>
                      <a:endParaRPr lang="en-US" sz="7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Total Soles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CLIENTE NO GESTIONÓ </a:t>
                      </a:r>
                      <a:r>
                        <a:rPr lang="es-E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CAMBIO DE PRODUCTO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S/. 961,066.90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43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SOCIO NO ENVIÓ </a:t>
                      </a:r>
                      <a:r>
                        <a:rPr lang="es-ES" sz="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FACTURA </a:t>
                      </a:r>
                      <a:r>
                        <a:rPr lang="es-ES" sz="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 </a:t>
                      </a:r>
                      <a:r>
                        <a:rPr lang="es-ES" sz="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CONSTANCIA </a:t>
                      </a:r>
                      <a:r>
                        <a:rPr lang="es-ES" sz="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REEMPLAZO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S/. 410,701.25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43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SOCIO</a:t>
                      </a:r>
                      <a:r>
                        <a:rPr lang="es-E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 ENVIÓ FACTURA PERO SI CONSTANCIA DE REEMPLAZO</a:t>
                      </a:r>
                      <a:endParaRPr lang="es-E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S/. 312,630.05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76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FACTURA </a:t>
                      </a:r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RECHAZADA,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 ERRORES DEL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 REGISTRO DE </a:t>
                      </a:r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FACTURA EN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SEGYA</a:t>
                      </a:r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POR PARTE DEL SOCIO 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S/. 104,510.23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76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FACTURA FISICA </a:t>
                      </a:r>
                      <a:r>
                        <a:rPr lang="en-US" sz="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 CONSTANCIA DE REEMPLAZO</a:t>
                      </a:r>
                      <a:r>
                        <a:rPr lang="en-US" sz="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RECEPCIONADA </a:t>
                      </a:r>
                      <a:r>
                        <a:rPr lang="en-US" sz="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 CARDIF, </a:t>
                      </a:r>
                      <a:r>
                        <a:rPr lang="en-US" sz="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PERO SOCIO NO REGISTRÓ </a:t>
                      </a:r>
                      <a:r>
                        <a:rPr lang="en-US" sz="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FACTURA </a:t>
                      </a:r>
                      <a:r>
                        <a:rPr lang="en-US" sz="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SEGYA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S/. 28,690.60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F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general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S/. 1,817,599.03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164782" y="738336"/>
            <a:ext cx="3384376" cy="2492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5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Facturas Observadas</a:t>
            </a:r>
            <a:endParaRPr lang="en-US" sz="1050" b="1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0049553"/>
              </p:ext>
            </p:extLst>
          </p:nvPr>
        </p:nvGraphicFramePr>
        <p:xfrm>
          <a:off x="251520" y="963019"/>
          <a:ext cx="4129261" cy="199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12 Rectángulo"/>
          <p:cNvSpPr/>
          <p:nvPr/>
        </p:nvSpPr>
        <p:spPr>
          <a:xfrm>
            <a:off x="683568" y="3003798"/>
            <a:ext cx="3672408" cy="15121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lvl="0" algn="ctr"/>
            <a:endParaRPr lang="es-PE" sz="1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lvl="0" algn="ctr"/>
            <a:r>
              <a:rPr lang="es-PE" sz="1000" b="1" dirty="0" smtClean="0">
                <a:solidFill>
                  <a:schemeClr val="accent5">
                    <a:lumMod val="50000"/>
                  </a:schemeClr>
                </a:solidFill>
              </a:rPr>
              <a:t>PLANES DE ACCIÓN </a:t>
            </a:r>
          </a:p>
          <a:p>
            <a:pPr lvl="0"/>
            <a:endParaRPr lang="es-PE" sz="800" dirty="0" smtClean="0">
              <a:solidFill>
                <a:schemeClr val="tx1"/>
              </a:solidFill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s-PE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Aumentó </a:t>
            </a:r>
            <a:r>
              <a:rPr lang="es-PE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PE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de </a:t>
            </a:r>
            <a:r>
              <a:rPr lang="es-PE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facturación </a:t>
            </a:r>
            <a:r>
              <a:rPr lang="es-PE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socio para a través de un </a:t>
            </a:r>
            <a:r>
              <a:rPr lang="es-PE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PE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donde se nos permite identificar las facturas tanto aprobadas y pendientes por regularizar por parte del socio del año en curso y de años anteriores. 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Dashboard </a:t>
            </a:r>
            <a:r>
              <a:rPr lang="en-US" sz="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identificar que </a:t>
            </a:r>
            <a:r>
              <a:rPr lang="en-US" sz="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facturas</a:t>
            </a:r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encuentran </a:t>
            </a:r>
            <a:r>
              <a:rPr lang="en-US" sz="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estado </a:t>
            </a:r>
            <a:r>
              <a:rPr lang="en-US" sz="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pagadas</a:t>
            </a:r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s-PE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implementó controles ca</a:t>
            </a:r>
            <a:r>
              <a:rPr lang="es-PE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15 días</a:t>
            </a:r>
            <a:r>
              <a:rPr lang="es-PE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envió de una base al socio con todos sus pendientes y facturas pagadas para su control y conciliación en los pagos, además de reuniones mensuales. 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endParaRPr lang="es-PE" sz="800" dirty="0" smtClean="0">
              <a:solidFill>
                <a:schemeClr val="tx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220072" y="3155999"/>
            <a:ext cx="2915952" cy="1207765"/>
          </a:xfrm>
          <a:prstGeom prst="rect">
            <a:avLst/>
          </a:prstGeom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es-ES_tradnl" sz="9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LOGROS</a:t>
            </a:r>
            <a:r>
              <a:rPr lang="es-ES_tradnl" sz="9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_tradnl" sz="800" b="1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ES_tradnl" sz="8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s-ES_tradnl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logró bajar en un 30% la provisi</a:t>
            </a:r>
            <a:r>
              <a:rPr lang="es-ES_tradnl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 acumulada de facturas pendientes por parte del socio. </a:t>
            </a:r>
            <a:r>
              <a:rPr lang="es-ES_tradnl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 algn="just">
              <a:buFontTx/>
              <a:buChar char="-"/>
            </a:pPr>
            <a:r>
              <a:rPr lang="es-ES_tradnl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Incrementó un mejor control de pago de facturas en el área de tesorería  ya que el 74% de facturas se encuentran pagadas a los15 días.</a:t>
            </a:r>
          </a:p>
          <a:p>
            <a:pPr marL="171450" indent="-171450" algn="just">
              <a:buFontTx/>
              <a:buChar char="-"/>
            </a:pPr>
            <a:r>
              <a:rPr lang="es-ES_tradnl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Reducción de reclamos por parte del área de cobranzas del socio.   </a:t>
            </a:r>
            <a:endParaRPr lang="es-ES_tradnl" sz="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7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EVOLUCIÓN DE PAGOS DE FACTURAS AL SOCIO</a:t>
            </a:r>
            <a:endParaRPr lang="es-ES" dirty="0"/>
          </a:p>
        </p:txBody>
      </p:sp>
      <p:graphicFrame>
        <p:nvGraphicFramePr>
          <p:cNvPr id="8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9594272"/>
              </p:ext>
            </p:extLst>
          </p:nvPr>
        </p:nvGraphicFramePr>
        <p:xfrm>
          <a:off x="179512" y="915566"/>
          <a:ext cx="4634112" cy="3137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8 Rectángulo redondeado"/>
          <p:cNvSpPr/>
          <p:nvPr/>
        </p:nvSpPr>
        <p:spPr>
          <a:xfrm>
            <a:off x="1331640" y="4083918"/>
            <a:ext cx="1872208" cy="36004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Provisión Dic 2017</a:t>
            </a:r>
            <a:r>
              <a:rPr lang="es-ES_tradnl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_tradnl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S/. 2,509,243.66</a:t>
            </a:r>
            <a:endParaRPr lang="es-ES" sz="11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17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230258"/>
              </p:ext>
            </p:extLst>
          </p:nvPr>
        </p:nvGraphicFramePr>
        <p:xfrm>
          <a:off x="4667572" y="731687"/>
          <a:ext cx="4224908" cy="3424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11 Rectángulo redondeado"/>
          <p:cNvSpPr/>
          <p:nvPr/>
        </p:nvSpPr>
        <p:spPr>
          <a:xfrm>
            <a:off x="5868144" y="4155926"/>
            <a:ext cx="1872208" cy="36004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Monto Pagado:             S</a:t>
            </a:r>
            <a:r>
              <a:rPr lang="es-ES_tradnl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/. </a:t>
            </a:r>
            <a:r>
              <a:rPr lang="es-ES_tradnl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691.644.63</a:t>
            </a:r>
            <a:endParaRPr lang="es-ES" sz="11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2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|  00/00/0000  |</a:t>
            </a:r>
            <a:endParaRPr lang="en-GB" noProof="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528178"/>
              </p:ext>
            </p:extLst>
          </p:nvPr>
        </p:nvGraphicFramePr>
        <p:xfrm>
          <a:off x="611560" y="985503"/>
          <a:ext cx="7962899" cy="18288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12504"/>
                <a:gridCol w="780219"/>
                <a:gridCol w="761696"/>
                <a:gridCol w="761696"/>
                <a:gridCol w="761696"/>
                <a:gridCol w="761696"/>
                <a:gridCol w="761696"/>
                <a:gridCol w="761696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Socios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Enero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Febrero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Marzo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Abril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Mayo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Junio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general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HIPERMERCADOS TOTTUS ORIENTE S.A.C.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189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1599</a:t>
                      </a:r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1788</a:t>
                      </a:r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HIPERMERCADOS TOTTUS S.A.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31948,7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5762,79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12520,4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14008,09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1469,07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13463,61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79172,66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SAGA FALABELLA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125667,93</a:t>
                      </a:r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3349</a:t>
                      </a:r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108850,5</a:t>
                      </a:r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31479,02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36069,15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13561,23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318976,83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SAGA FALABELLA IQUITOS S.A.C.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2697</a:t>
                      </a:r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2999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5696</a:t>
                      </a:r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SAGA FALABELLA ORIENTE S.A.C.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399</a:t>
                      </a:r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399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SUPERMERCADOS PERUANOS SA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40755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25131,86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28429,09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94315,95</a:t>
                      </a:r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TIENDAS PERUANAS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120887,49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70408,7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solidFill>
                            <a:schemeClr val="tx1"/>
                          </a:solidFill>
                          <a:effectLst/>
                        </a:rPr>
                        <a:t>191296,19</a:t>
                      </a:r>
                      <a:endParaRPr lang="es-ES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Monto Total (S/.)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319,847.12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11,808.79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12,1370.9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47,086.11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62,670.08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128,861,63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smtClean="0">
                          <a:solidFill>
                            <a:srgbClr val="0000FF"/>
                          </a:solidFill>
                          <a:effectLst/>
                        </a:rPr>
                        <a:t>691,644.63</a:t>
                      </a:r>
                      <a:endParaRPr lang="es-ES" sz="1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611560" y="769479"/>
            <a:ext cx="4032448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ES_tradnl" sz="11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FACTURAS A JUNIO 2018:  SOCIO </a:t>
            </a:r>
            <a:endParaRPr lang="es-ES" sz="1100" b="1" dirty="0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fr-FR" dirty="0" smtClean="0">
                <a:solidFill>
                  <a:srgbClr val="000000"/>
                </a:solidFill>
              </a:rPr>
              <a:t>|  00/00/0000  |</a:t>
            </a:r>
            <a:endParaRPr lang="en-GB" altLang="fr-FR" dirty="0">
              <a:solidFill>
                <a:srgbClr val="000000"/>
              </a:solidFill>
            </a:endParaRPr>
          </a:p>
        </p:txBody>
      </p:sp>
      <p:sp>
        <p:nvSpPr>
          <p:cNvPr id="13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fr-FR" dirty="0" smtClean="0">
                <a:solidFill>
                  <a:srgbClr val="000000"/>
                </a:solidFill>
              </a:rPr>
              <a:t>Presentation title</a:t>
            </a:r>
            <a:endParaRPr lang="en-GB" altLang="fr-FR" dirty="0">
              <a:solidFill>
                <a:srgbClr val="000000"/>
              </a:solidFill>
            </a:endParaRPr>
          </a:p>
        </p:txBody>
      </p:sp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5730-B703-4B67-AA82-E35368862181}" type="slidenum">
              <a:rPr lang="en-GB" altLang="fr-FR" smtClean="0">
                <a:solidFill>
                  <a:srgbClr val="000000"/>
                </a:solidFill>
              </a:rPr>
              <a:pPr/>
              <a:t>8</a:t>
            </a:fld>
            <a:endParaRPr lang="en-GB" altLang="fr-FR" dirty="0">
              <a:solidFill>
                <a:srgbClr val="000000"/>
              </a:solidFill>
            </a:endParaRP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fr-FR" dirty="0" smtClean="0"/>
              <a:t>Graphs</a:t>
            </a:r>
            <a:endParaRPr lang="en-GB" altLang="fr-FR" dirty="0"/>
          </a:p>
        </p:txBody>
      </p:sp>
      <p:sp>
        <p:nvSpPr>
          <p:cNvPr id="25" name="24 Rectángulo"/>
          <p:cNvSpPr/>
          <p:nvPr/>
        </p:nvSpPr>
        <p:spPr>
          <a:xfrm>
            <a:off x="442071" y="3712115"/>
            <a:ext cx="1260000" cy="803851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ctr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lang="es-ES" altLang="es-ES" sz="1100" b="1" kern="0" dirty="0">
              <a:solidFill>
                <a:prstClr val="white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1855162" y="2715766"/>
            <a:ext cx="6818459" cy="20346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endParaRPr lang="es-ES" altLang="es-ES" sz="700" kern="0" dirty="0">
              <a:solidFill>
                <a:prstClr val="white"/>
              </a:solidFill>
              <a:latin typeface="BNPP Sans" pitchFamily="50" charset="0"/>
              <a:cs typeface="Arial" charset="0"/>
            </a:endParaRPr>
          </a:p>
        </p:txBody>
      </p:sp>
      <p:sp>
        <p:nvSpPr>
          <p:cNvPr id="32" name="31 Rectángulo"/>
          <p:cNvSpPr/>
          <p:nvPr/>
        </p:nvSpPr>
        <p:spPr>
          <a:xfrm>
            <a:off x="442071" y="2729721"/>
            <a:ext cx="1260000" cy="189506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ctr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s-ES" altLang="es-ES" sz="1050" b="1" kern="0" dirty="0" smtClean="0">
                <a:solidFill>
                  <a:srgbClr val="FFFFFF"/>
                </a:solidFill>
                <a:latin typeface="Arial Narrow"/>
                <a:cs typeface="Arial" charset="0"/>
              </a:rPr>
              <a:t>Año Reserva</a:t>
            </a:r>
            <a:endParaRPr lang="es-ES" altLang="es-ES" sz="1050" b="1" kern="0" dirty="0">
              <a:solidFill>
                <a:srgbClr val="FFFFFF"/>
              </a:solidFill>
              <a:latin typeface="Arial Narrow"/>
              <a:cs typeface="Arial" charset="0"/>
            </a:endParaRPr>
          </a:p>
        </p:txBody>
      </p:sp>
      <p:sp>
        <p:nvSpPr>
          <p:cNvPr id="33" name="88 CuadroTexto"/>
          <p:cNvSpPr txBox="1">
            <a:spLocks noChangeArrowheads="1"/>
          </p:cNvSpPr>
          <p:nvPr/>
        </p:nvSpPr>
        <p:spPr bwMode="auto">
          <a:xfrm>
            <a:off x="4040821" y="269438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dirty="0" smtClean="0">
                <a:solidFill>
                  <a:prstClr val="black"/>
                </a:solidFill>
                <a:latin typeface="Arial Narrow"/>
                <a:cs typeface="Arial" charset="0"/>
              </a:rPr>
              <a:t>2014</a:t>
            </a:r>
            <a:endParaRPr lang="es-PE" altLang="es-ES" sz="1000" b="1" dirty="0">
              <a:solidFill>
                <a:prstClr val="black"/>
              </a:solidFill>
              <a:latin typeface="Arial Narrow"/>
              <a:cs typeface="Arial" charset="0"/>
            </a:endParaRPr>
          </a:p>
        </p:txBody>
      </p:sp>
      <p:sp>
        <p:nvSpPr>
          <p:cNvPr id="34" name="89 CuadroTexto"/>
          <p:cNvSpPr txBox="1">
            <a:spLocks noChangeArrowheads="1"/>
          </p:cNvSpPr>
          <p:nvPr/>
        </p:nvSpPr>
        <p:spPr bwMode="auto">
          <a:xfrm>
            <a:off x="3077548" y="269671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dirty="0" smtClean="0">
                <a:solidFill>
                  <a:prstClr val="black"/>
                </a:solidFill>
                <a:latin typeface="Arial Narrow"/>
                <a:cs typeface="Arial" charset="0"/>
              </a:rPr>
              <a:t>2013</a:t>
            </a:r>
            <a:endParaRPr lang="es-PE" altLang="es-ES" sz="1000" b="1" dirty="0">
              <a:solidFill>
                <a:prstClr val="black"/>
              </a:solidFill>
              <a:latin typeface="Arial Narrow"/>
              <a:cs typeface="Arial" charset="0"/>
            </a:endParaRPr>
          </a:p>
        </p:txBody>
      </p:sp>
      <p:sp>
        <p:nvSpPr>
          <p:cNvPr id="35" name="90 CuadroTexto"/>
          <p:cNvSpPr txBox="1">
            <a:spLocks noChangeArrowheads="1"/>
          </p:cNvSpPr>
          <p:nvPr/>
        </p:nvSpPr>
        <p:spPr bwMode="auto">
          <a:xfrm>
            <a:off x="7056382" y="268929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dirty="0" smtClean="0">
                <a:solidFill>
                  <a:prstClr val="black"/>
                </a:solidFill>
                <a:latin typeface="Arial Narrow"/>
                <a:cs typeface="Arial" charset="0"/>
              </a:rPr>
              <a:t>2017</a:t>
            </a:r>
            <a:endParaRPr lang="es-PE" altLang="es-ES" sz="1000" b="1" dirty="0">
              <a:solidFill>
                <a:prstClr val="black"/>
              </a:solidFill>
              <a:latin typeface="Arial Narrow"/>
              <a:cs typeface="Arial" charset="0"/>
            </a:endParaRPr>
          </a:p>
        </p:txBody>
      </p:sp>
      <p:sp>
        <p:nvSpPr>
          <p:cNvPr id="36" name="91 CuadroTexto"/>
          <p:cNvSpPr txBox="1">
            <a:spLocks noChangeArrowheads="1"/>
          </p:cNvSpPr>
          <p:nvPr/>
        </p:nvSpPr>
        <p:spPr bwMode="auto">
          <a:xfrm>
            <a:off x="4914251" y="2701133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dirty="0" smtClean="0">
                <a:solidFill>
                  <a:prstClr val="black"/>
                </a:solidFill>
                <a:latin typeface="Arial Narrow"/>
                <a:cs typeface="Arial" charset="0"/>
              </a:rPr>
              <a:t>2015</a:t>
            </a:r>
            <a:endParaRPr lang="es-PE" altLang="es-ES" sz="1000" b="1" dirty="0">
              <a:solidFill>
                <a:prstClr val="black"/>
              </a:solidFill>
              <a:latin typeface="Arial Narrow"/>
              <a:cs typeface="Arial" charset="0"/>
            </a:endParaRPr>
          </a:p>
        </p:txBody>
      </p:sp>
      <p:sp>
        <p:nvSpPr>
          <p:cNvPr id="39" name="99 CuadroTexto"/>
          <p:cNvSpPr txBox="1">
            <a:spLocks noChangeArrowheads="1"/>
          </p:cNvSpPr>
          <p:nvPr/>
        </p:nvSpPr>
        <p:spPr bwMode="auto">
          <a:xfrm>
            <a:off x="5960337" y="2701133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dirty="0" smtClean="0">
                <a:solidFill>
                  <a:prstClr val="black"/>
                </a:solidFill>
                <a:latin typeface="Arial Narrow"/>
                <a:cs typeface="Arial" charset="0"/>
              </a:rPr>
              <a:t>2016</a:t>
            </a:r>
            <a:endParaRPr lang="es-PE" altLang="es-ES" sz="1000" b="1" dirty="0">
              <a:solidFill>
                <a:prstClr val="black"/>
              </a:solidFill>
              <a:latin typeface="Arial Narrow"/>
              <a:cs typeface="Arial" charset="0"/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483015" y="3504255"/>
            <a:ext cx="978162" cy="207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dirty="0" err="1" smtClean="0">
                <a:solidFill>
                  <a:srgbClr val="FFFFFF"/>
                </a:solidFill>
                <a:latin typeface="BNPP Sans" pitchFamily="50" charset="0"/>
              </a:rPr>
              <a:t>Retails</a:t>
            </a:r>
            <a:endParaRPr lang="es-PE" sz="1050" dirty="0" smtClean="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582990" y="3949029"/>
            <a:ext cx="978162" cy="3300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1050" b="1" dirty="0" smtClean="0">
                <a:solidFill>
                  <a:srgbClr val="FFFFFF"/>
                </a:solidFill>
                <a:latin typeface="Arial Narrow"/>
              </a:rPr>
              <a:t>Objetivos  Específicos</a:t>
            </a: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6331583" y="2488808"/>
            <a:ext cx="13914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altLang="fr-FR" sz="700" i="1" dirty="0" smtClean="0">
                <a:solidFill>
                  <a:srgbClr val="000000"/>
                </a:solidFill>
              </a:rPr>
              <a:t>*</a:t>
            </a:r>
            <a:r>
              <a:rPr lang="en-GB" altLang="fr-FR" sz="700" i="1" dirty="0" smtClean="0">
                <a:solidFill>
                  <a:srgbClr val="000000"/>
                </a:solidFill>
                <a:latin typeface="Arial Narrow"/>
              </a:rPr>
              <a:t>Reserva actual Jun-18  </a:t>
            </a:r>
            <a:r>
              <a:rPr lang="en-US" sz="700" i="1" dirty="0">
                <a:solidFill>
                  <a:srgbClr val="000000"/>
                </a:solidFill>
                <a:latin typeface="Arial Narrow"/>
              </a:rPr>
              <a:t>S/. </a:t>
            </a:r>
            <a:r>
              <a:rPr lang="en-US" sz="700" i="1" dirty="0" smtClean="0">
                <a:solidFill>
                  <a:srgbClr val="000000"/>
                </a:solidFill>
                <a:latin typeface="Arial Narrow"/>
              </a:rPr>
              <a:t>2’433,386.71 </a:t>
            </a:r>
            <a:endParaRPr lang="en-GB" altLang="fr-FR" sz="700" i="1" dirty="0">
              <a:solidFill>
                <a:srgbClr val="000000"/>
              </a:solidFill>
              <a:latin typeface="Arial Narrow"/>
            </a:endParaRPr>
          </a:p>
        </p:txBody>
      </p:sp>
      <p:sp>
        <p:nvSpPr>
          <p:cNvPr id="23" name="90 CuadroTexto"/>
          <p:cNvSpPr txBox="1">
            <a:spLocks noChangeArrowheads="1"/>
          </p:cNvSpPr>
          <p:nvPr/>
        </p:nvSpPr>
        <p:spPr bwMode="auto">
          <a:xfrm>
            <a:off x="2141098" y="269438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dirty="0" smtClean="0">
                <a:solidFill>
                  <a:prstClr val="black"/>
                </a:solidFill>
                <a:latin typeface="Arial Narrow"/>
                <a:cs typeface="Arial" charset="0"/>
              </a:rPr>
              <a:t>2012</a:t>
            </a:r>
            <a:endParaRPr lang="es-PE" altLang="es-ES" sz="1000" b="1" dirty="0">
              <a:solidFill>
                <a:prstClr val="black"/>
              </a:solidFill>
              <a:latin typeface="Arial Narrow"/>
              <a:cs typeface="Arial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442071" y="2948535"/>
            <a:ext cx="1260000" cy="4844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/>
          <a:p>
            <a:pPr algn="ctr">
              <a:defRPr/>
            </a:pPr>
            <a:r>
              <a:rPr lang="es-PE" sz="1000" b="1" dirty="0" smtClean="0">
                <a:solidFill>
                  <a:srgbClr val="000000"/>
                </a:solidFill>
                <a:latin typeface="Arial Narrow"/>
              </a:rPr>
              <a:t>Reserva Dic 17</a:t>
            </a:r>
          </a:p>
          <a:p>
            <a:pPr algn="ctr">
              <a:defRPr/>
            </a:pPr>
            <a:r>
              <a:rPr lang="es-PE" sz="1000" b="1" dirty="0" smtClean="0">
                <a:solidFill>
                  <a:srgbClr val="000000"/>
                </a:solidFill>
                <a:latin typeface="Arial Narrow"/>
              </a:rPr>
              <a:t>Avance %</a:t>
            </a:r>
          </a:p>
          <a:p>
            <a:pPr algn="ctr">
              <a:defRPr/>
            </a:pPr>
            <a:r>
              <a:rPr lang="es-PE" sz="1000" b="1" dirty="0" smtClean="0">
                <a:solidFill>
                  <a:srgbClr val="000000"/>
                </a:solidFill>
                <a:latin typeface="Arial Narrow"/>
              </a:rPr>
              <a:t>Reserva Jun 18</a:t>
            </a:r>
            <a:endParaRPr lang="es-PE" sz="1000" b="1" dirty="0">
              <a:solidFill>
                <a:srgbClr val="000000"/>
              </a:solidFill>
              <a:latin typeface="Arial Narrow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1878135" y="2935511"/>
            <a:ext cx="6784911" cy="48445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6" tIns="89936" rIns="91376" bIns="89936" anchor="ctr"/>
          <a:lstStyle/>
          <a:p>
            <a:pPr algn="ctr"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442071" y="3475680"/>
            <a:ext cx="1260000" cy="194368"/>
          </a:xfrm>
          <a:prstGeom prst="rect">
            <a:avLst/>
          </a:prstGeom>
          <a:solidFill>
            <a:srgbClr val="00915A"/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ctr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s-ES" altLang="es-ES" sz="1000" b="1" kern="0" dirty="0" smtClean="0">
                <a:solidFill>
                  <a:prstClr val="white"/>
                </a:solidFill>
                <a:latin typeface="Arial Narrow"/>
                <a:cs typeface="Arial" charset="0"/>
              </a:rPr>
              <a:t>Objetivo General</a:t>
            </a:r>
            <a:endParaRPr lang="es-ES" altLang="es-ES" sz="1000" b="1" kern="0" dirty="0">
              <a:solidFill>
                <a:prstClr val="white"/>
              </a:solidFill>
              <a:latin typeface="Arial Narrow"/>
              <a:cs typeface="Arial" charset="0"/>
            </a:endParaRPr>
          </a:p>
        </p:txBody>
      </p:sp>
      <p:sp>
        <p:nvSpPr>
          <p:cNvPr id="38" name="37 Rectángulo"/>
          <p:cNvSpPr/>
          <p:nvPr/>
        </p:nvSpPr>
        <p:spPr>
          <a:xfrm>
            <a:off x="1865736" y="3481585"/>
            <a:ext cx="6797310" cy="19243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90000" anchor="t" anchorCtr="0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fontAlgn="ctr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s-PE" sz="800" dirty="0">
                <a:solidFill>
                  <a:srgbClr val="000000"/>
                </a:solidFill>
              </a:rPr>
              <a:t> </a:t>
            </a:r>
            <a:r>
              <a:rPr lang="es-PE" sz="850" kern="0" dirty="0" smtClean="0">
                <a:solidFill>
                  <a:srgbClr val="000000"/>
                </a:solidFill>
                <a:latin typeface="Arial Narrow"/>
                <a:cs typeface="Arial" charset="0"/>
              </a:rPr>
              <a:t>Reducir </a:t>
            </a:r>
            <a:r>
              <a:rPr lang="es-PE" sz="850" kern="0" dirty="0">
                <a:solidFill>
                  <a:srgbClr val="000000"/>
                </a:solidFill>
                <a:latin typeface="Arial Narrow"/>
                <a:cs typeface="Arial" charset="0"/>
              </a:rPr>
              <a:t>en un 50% la reserva pendiente del Socio de los años 2012 al 2017 en un periodo de 6 meses</a:t>
            </a:r>
            <a:endParaRPr lang="es-ES" altLang="es-ES" sz="850" kern="0" dirty="0">
              <a:solidFill>
                <a:srgbClr val="000000"/>
              </a:solidFill>
              <a:latin typeface="Arial Narrow"/>
              <a:cs typeface="Arial" charset="0"/>
            </a:endParaRPr>
          </a:p>
        </p:txBody>
      </p:sp>
      <p:sp>
        <p:nvSpPr>
          <p:cNvPr id="42" name="41 Rectángulo"/>
          <p:cNvSpPr/>
          <p:nvPr/>
        </p:nvSpPr>
        <p:spPr>
          <a:xfrm>
            <a:off x="1854471" y="3712115"/>
            <a:ext cx="6819150" cy="8038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90000" bIns="90000" anchor="ctr"/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700" dirty="0" smtClean="0">
                <a:solidFill>
                  <a:srgbClr val="000000"/>
                </a:solidFill>
              </a:rPr>
              <a:t>Aumentar </a:t>
            </a:r>
            <a:r>
              <a:rPr lang="es-PE" sz="700" dirty="0">
                <a:solidFill>
                  <a:srgbClr val="000000"/>
                </a:solidFill>
              </a:rPr>
              <a:t>el </a:t>
            </a:r>
            <a:r>
              <a:rPr lang="es-PE" sz="700" dirty="0" smtClean="0">
                <a:solidFill>
                  <a:srgbClr val="000000"/>
                </a:solidFill>
              </a:rPr>
              <a:t>seguimiento de </a:t>
            </a:r>
            <a:r>
              <a:rPr lang="es-PE" sz="700" dirty="0">
                <a:solidFill>
                  <a:srgbClr val="000000"/>
                </a:solidFill>
              </a:rPr>
              <a:t>facturación en un </a:t>
            </a:r>
            <a:r>
              <a:rPr lang="es-PE" sz="700" dirty="0" smtClean="0">
                <a:solidFill>
                  <a:srgbClr val="000000"/>
                </a:solidFill>
              </a:rPr>
              <a:t>50% para reducir la reserva.</a:t>
            </a:r>
            <a:endParaRPr lang="en-US" sz="700" dirty="0" smtClean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700" dirty="0" smtClean="0">
                <a:solidFill>
                  <a:srgbClr val="000000"/>
                </a:solidFill>
              </a:rPr>
              <a:t>Incrementar y Controlar al 100% el envío de las facturas generadas por parte del Socio (tiendas </a:t>
            </a:r>
            <a:r>
              <a:rPr lang="es-PE" sz="700" dirty="0" err="1" smtClean="0">
                <a:solidFill>
                  <a:srgbClr val="000000"/>
                </a:solidFill>
              </a:rPr>
              <a:t>retail</a:t>
            </a:r>
            <a:r>
              <a:rPr lang="es-PE" sz="700" dirty="0" smtClean="0">
                <a:solidFill>
                  <a:srgbClr val="000000"/>
                </a:solidFill>
              </a:rPr>
              <a:t>) para su aprobación inmediata.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700" dirty="0" smtClean="0">
                <a:solidFill>
                  <a:srgbClr val="000000"/>
                </a:solidFill>
              </a:rPr>
              <a:t>Incrementar </a:t>
            </a:r>
            <a:r>
              <a:rPr lang="es-PE" sz="700" dirty="0" smtClean="0">
                <a:solidFill>
                  <a:srgbClr val="000000"/>
                </a:solidFill>
              </a:rPr>
              <a:t>el control de pago de facturas  con el área de tesorería para cumplir con los plazos establecidos de acuerdo al contrato.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700" dirty="0" smtClean="0">
                <a:solidFill>
                  <a:srgbClr val="000000"/>
                </a:solidFill>
              </a:rPr>
              <a:t>Reducir las aprobaciones de facturas por Lotus en un 90% para obtener mayor control de las ordenes asociadas a ellas.</a:t>
            </a:r>
          </a:p>
          <a:p>
            <a:endParaRPr lang="es-PE" sz="700" dirty="0" smtClean="0">
              <a:solidFill>
                <a:srgbClr val="00000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878136" y="2947354"/>
            <a:ext cx="69423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rgbClr val="000000"/>
                </a:solidFill>
              </a:rPr>
              <a:t>      S</a:t>
            </a:r>
            <a:r>
              <a:rPr lang="en-US" sz="700" dirty="0">
                <a:solidFill>
                  <a:srgbClr val="000000"/>
                </a:solidFill>
              </a:rPr>
              <a:t>/. </a:t>
            </a:r>
            <a:r>
              <a:rPr lang="en-US" sz="700" dirty="0" smtClean="0">
                <a:solidFill>
                  <a:srgbClr val="000000"/>
                </a:solidFill>
              </a:rPr>
              <a:t>81,690.64             </a:t>
            </a:r>
            <a:r>
              <a:rPr lang="en-US" sz="700" dirty="0">
                <a:solidFill>
                  <a:srgbClr val="000000"/>
                </a:solidFill>
              </a:rPr>
              <a:t>S/. </a:t>
            </a:r>
            <a:r>
              <a:rPr lang="en-US" sz="700" dirty="0" smtClean="0">
                <a:solidFill>
                  <a:srgbClr val="000000"/>
                </a:solidFill>
              </a:rPr>
              <a:t>135,911.73              S</a:t>
            </a:r>
            <a:r>
              <a:rPr lang="en-US" sz="700" dirty="0">
                <a:solidFill>
                  <a:srgbClr val="000000"/>
                </a:solidFill>
              </a:rPr>
              <a:t>/. 72,984.53 </a:t>
            </a:r>
            <a:r>
              <a:rPr lang="en-US" sz="700" dirty="0" smtClean="0">
                <a:solidFill>
                  <a:srgbClr val="000000"/>
                </a:solidFill>
              </a:rPr>
              <a:t>               S</a:t>
            </a:r>
            <a:r>
              <a:rPr lang="en-US" sz="700" dirty="0">
                <a:solidFill>
                  <a:srgbClr val="000000"/>
                </a:solidFill>
              </a:rPr>
              <a:t>/. 249,121.14 </a:t>
            </a:r>
            <a:r>
              <a:rPr lang="en-US" sz="700" dirty="0" smtClean="0">
                <a:solidFill>
                  <a:srgbClr val="000000"/>
                </a:solidFill>
              </a:rPr>
              <a:t>                 S</a:t>
            </a:r>
            <a:r>
              <a:rPr lang="en-US" sz="700" dirty="0">
                <a:solidFill>
                  <a:srgbClr val="000000"/>
                </a:solidFill>
              </a:rPr>
              <a:t>/. </a:t>
            </a:r>
            <a:r>
              <a:rPr lang="en-US" sz="700" dirty="0" smtClean="0">
                <a:solidFill>
                  <a:srgbClr val="000000"/>
                </a:solidFill>
              </a:rPr>
              <a:t>335,629.64                      </a:t>
            </a:r>
            <a:r>
              <a:rPr lang="en-US" sz="700" dirty="0">
                <a:solidFill>
                  <a:srgbClr val="000000"/>
                </a:solidFill>
              </a:rPr>
              <a:t>S/. </a:t>
            </a:r>
            <a:r>
              <a:rPr lang="en-US" sz="700" dirty="0" smtClean="0">
                <a:solidFill>
                  <a:srgbClr val="000000"/>
                </a:solidFill>
              </a:rPr>
              <a:t>999,551.34              S</a:t>
            </a:r>
            <a:r>
              <a:rPr lang="en-US" sz="700" dirty="0">
                <a:solidFill>
                  <a:srgbClr val="000000"/>
                </a:solidFill>
              </a:rPr>
              <a:t>/. </a:t>
            </a:r>
            <a:r>
              <a:rPr lang="en-US" sz="700" dirty="0" smtClean="0">
                <a:solidFill>
                  <a:srgbClr val="000000"/>
                </a:solidFill>
              </a:rPr>
              <a:t>462,013.74</a:t>
            </a:r>
          </a:p>
          <a:p>
            <a:r>
              <a:rPr lang="en-US" sz="800" b="1" dirty="0" smtClean="0">
                <a:solidFill>
                  <a:srgbClr val="000000"/>
                </a:solidFill>
              </a:rPr>
              <a:t>          0%                             </a:t>
            </a:r>
            <a:r>
              <a:rPr lang="en-US" sz="800" b="1" dirty="0">
                <a:solidFill>
                  <a:srgbClr val="000000"/>
                </a:solidFill>
              </a:rPr>
              <a:t>0</a:t>
            </a:r>
            <a:r>
              <a:rPr lang="en-US" sz="800" b="1" dirty="0" smtClean="0">
                <a:solidFill>
                  <a:srgbClr val="000000"/>
                </a:solidFill>
              </a:rPr>
              <a:t>%                           </a:t>
            </a:r>
            <a:r>
              <a:rPr lang="en-US" sz="800" b="1" dirty="0">
                <a:solidFill>
                  <a:srgbClr val="000000"/>
                </a:solidFill>
              </a:rPr>
              <a:t>0% </a:t>
            </a:r>
            <a:r>
              <a:rPr lang="en-US" sz="800" b="1" dirty="0" smtClean="0">
                <a:solidFill>
                  <a:srgbClr val="000000"/>
                </a:solidFill>
              </a:rPr>
              <a:t>                           0</a:t>
            </a:r>
            <a:r>
              <a:rPr lang="en-US" sz="800" b="1" dirty="0">
                <a:solidFill>
                  <a:srgbClr val="000000"/>
                </a:solidFill>
              </a:rPr>
              <a:t>% </a:t>
            </a:r>
            <a:r>
              <a:rPr lang="en-US" sz="800" b="1" dirty="0" smtClean="0">
                <a:solidFill>
                  <a:srgbClr val="000000"/>
                </a:solidFill>
              </a:rPr>
              <a:t>                              9</a:t>
            </a:r>
            <a:r>
              <a:rPr lang="en-US" sz="800" b="1" dirty="0">
                <a:solidFill>
                  <a:srgbClr val="000000"/>
                </a:solidFill>
              </a:rPr>
              <a:t>% </a:t>
            </a:r>
            <a:r>
              <a:rPr lang="en-US" sz="800" b="1" dirty="0" smtClean="0">
                <a:solidFill>
                  <a:srgbClr val="000000"/>
                </a:solidFill>
              </a:rPr>
              <a:t>                                 52</a:t>
            </a:r>
            <a:r>
              <a:rPr lang="en-US" sz="800" b="1" dirty="0">
                <a:solidFill>
                  <a:srgbClr val="000000"/>
                </a:solidFill>
              </a:rPr>
              <a:t>% </a:t>
            </a:r>
            <a:r>
              <a:rPr lang="en-US" sz="800" b="1" dirty="0" smtClean="0">
                <a:solidFill>
                  <a:srgbClr val="000000"/>
                </a:solidFill>
              </a:rPr>
              <a:t>                        139</a:t>
            </a:r>
            <a:r>
              <a:rPr lang="en-US" sz="800" b="1" dirty="0">
                <a:solidFill>
                  <a:srgbClr val="000000"/>
                </a:solidFill>
              </a:rPr>
              <a:t>% </a:t>
            </a:r>
          </a:p>
          <a:p>
            <a:r>
              <a:rPr lang="en-US" sz="700" dirty="0" smtClean="0">
                <a:solidFill>
                  <a:srgbClr val="000000"/>
                </a:solidFill>
              </a:rPr>
              <a:t>      S</a:t>
            </a:r>
            <a:r>
              <a:rPr lang="en-US" sz="700" dirty="0">
                <a:solidFill>
                  <a:srgbClr val="000000"/>
                </a:solidFill>
              </a:rPr>
              <a:t>/. </a:t>
            </a:r>
            <a:r>
              <a:rPr lang="en-US" sz="700" dirty="0" smtClean="0">
                <a:solidFill>
                  <a:srgbClr val="000000"/>
                </a:solidFill>
              </a:rPr>
              <a:t>81,690.64             S</a:t>
            </a:r>
            <a:r>
              <a:rPr lang="en-US" sz="700" dirty="0">
                <a:solidFill>
                  <a:srgbClr val="000000"/>
                </a:solidFill>
              </a:rPr>
              <a:t>/. 135,911.73 </a:t>
            </a:r>
            <a:r>
              <a:rPr lang="en-US" sz="700" dirty="0" smtClean="0">
                <a:solidFill>
                  <a:srgbClr val="000000"/>
                </a:solidFill>
              </a:rPr>
              <a:t>              S</a:t>
            </a:r>
            <a:r>
              <a:rPr lang="en-US" sz="700" dirty="0">
                <a:solidFill>
                  <a:srgbClr val="000000"/>
                </a:solidFill>
              </a:rPr>
              <a:t>/. 72,984.53 </a:t>
            </a:r>
            <a:r>
              <a:rPr lang="en-US" sz="700" dirty="0" smtClean="0">
                <a:solidFill>
                  <a:srgbClr val="000000"/>
                </a:solidFill>
              </a:rPr>
              <a:t>               S</a:t>
            </a:r>
            <a:r>
              <a:rPr lang="en-US" sz="700" dirty="0">
                <a:solidFill>
                  <a:srgbClr val="000000"/>
                </a:solidFill>
              </a:rPr>
              <a:t>/. 249,011.82 </a:t>
            </a:r>
            <a:r>
              <a:rPr lang="en-US" sz="700" dirty="0" smtClean="0">
                <a:solidFill>
                  <a:srgbClr val="000000"/>
                </a:solidFill>
              </a:rPr>
              <a:t>                S</a:t>
            </a:r>
            <a:r>
              <a:rPr lang="en-US" sz="700" dirty="0">
                <a:solidFill>
                  <a:srgbClr val="000000"/>
                </a:solidFill>
              </a:rPr>
              <a:t>/. 304,317.47 </a:t>
            </a:r>
            <a:r>
              <a:rPr lang="en-US" sz="700" dirty="0" smtClean="0">
                <a:solidFill>
                  <a:srgbClr val="000000"/>
                </a:solidFill>
              </a:rPr>
              <a:t>                     S</a:t>
            </a:r>
            <a:r>
              <a:rPr lang="en-US" sz="700" dirty="0">
                <a:solidFill>
                  <a:srgbClr val="000000"/>
                </a:solidFill>
              </a:rPr>
              <a:t>/. 483,879.33 </a:t>
            </a:r>
            <a:r>
              <a:rPr lang="en-US" sz="700" dirty="0" smtClean="0">
                <a:solidFill>
                  <a:srgbClr val="000000"/>
                </a:solidFill>
              </a:rPr>
              <a:t>             S</a:t>
            </a:r>
            <a:r>
              <a:rPr lang="en-US" sz="700" dirty="0">
                <a:solidFill>
                  <a:srgbClr val="000000"/>
                </a:solidFill>
              </a:rPr>
              <a:t>/. </a:t>
            </a:r>
            <a:r>
              <a:rPr lang="en-US" sz="700" dirty="0" smtClean="0">
                <a:solidFill>
                  <a:srgbClr val="000000"/>
                </a:solidFill>
              </a:rPr>
              <a:t>1’105,591.20 </a:t>
            </a:r>
            <a:r>
              <a:rPr lang="en-US" sz="800" dirty="0" smtClean="0">
                <a:solidFill>
                  <a:srgbClr val="000000"/>
                </a:solidFill>
              </a:rPr>
              <a:t>	         - 		               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3" name="90 CuadroTexto"/>
          <p:cNvSpPr txBox="1">
            <a:spLocks noChangeArrowheads="1"/>
          </p:cNvSpPr>
          <p:nvPr/>
        </p:nvSpPr>
        <p:spPr bwMode="auto">
          <a:xfrm>
            <a:off x="8072532" y="269162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200"/>
              </a:spcBef>
              <a:buClr>
                <a:srgbClr val="8064A2"/>
              </a:buClr>
              <a:buSzPct val="100000"/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2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4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200"/>
              </a:spcBef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200"/>
              </a:spcBef>
              <a:defRPr sz="10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200"/>
              </a:spcBef>
              <a:spcAft>
                <a:spcPct val="0"/>
              </a:spcAft>
              <a:defRPr sz="10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PE" altLang="es-ES" sz="1000" b="1" dirty="0" smtClean="0">
                <a:solidFill>
                  <a:prstClr val="black"/>
                </a:solidFill>
                <a:latin typeface="Arial Narrow"/>
                <a:cs typeface="Arial" charset="0"/>
              </a:rPr>
              <a:t>2018</a:t>
            </a:r>
            <a:endParaRPr lang="es-PE" altLang="es-ES" sz="1000" b="1" dirty="0">
              <a:solidFill>
                <a:prstClr val="black"/>
              </a:solidFill>
              <a:latin typeface="Arial Narrow"/>
              <a:cs typeface="Arial" charset="0"/>
            </a:endParaRPr>
          </a:p>
        </p:txBody>
      </p:sp>
      <p:graphicFrame>
        <p:nvGraphicFramePr>
          <p:cNvPr id="46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127944"/>
              </p:ext>
            </p:extLst>
          </p:nvPr>
        </p:nvGraphicFramePr>
        <p:xfrm>
          <a:off x="4355976" y="699541"/>
          <a:ext cx="4666318" cy="1747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2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0963320"/>
              </p:ext>
            </p:extLst>
          </p:nvPr>
        </p:nvGraphicFramePr>
        <p:xfrm>
          <a:off x="179511" y="718697"/>
          <a:ext cx="3960441" cy="1770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1653143" y="2447255"/>
            <a:ext cx="132247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altLang="fr-FR" sz="700" i="1" dirty="0" smtClean="0">
                <a:solidFill>
                  <a:srgbClr val="000000"/>
                </a:solidFill>
              </a:rPr>
              <a:t>*</a:t>
            </a:r>
            <a:r>
              <a:rPr lang="en-GB" altLang="fr-FR" sz="700" i="1" dirty="0" smtClean="0">
                <a:solidFill>
                  <a:srgbClr val="000000"/>
                </a:solidFill>
                <a:latin typeface="Arial Narrow"/>
              </a:rPr>
              <a:t>Total del monto pagado </a:t>
            </a:r>
            <a:r>
              <a:rPr lang="en-US" sz="700" i="1" dirty="0" smtClean="0">
                <a:solidFill>
                  <a:srgbClr val="000000"/>
                </a:solidFill>
                <a:latin typeface="Arial Narrow"/>
              </a:rPr>
              <a:t>S</a:t>
            </a:r>
            <a:r>
              <a:rPr lang="en-US" sz="700" i="1" dirty="0">
                <a:solidFill>
                  <a:srgbClr val="000000"/>
                </a:solidFill>
                <a:latin typeface="Arial Narrow"/>
              </a:rPr>
              <a:t>/. </a:t>
            </a:r>
            <a:r>
              <a:rPr lang="en-US" sz="700" i="1" dirty="0" smtClean="0">
                <a:solidFill>
                  <a:srgbClr val="000000"/>
                </a:solidFill>
                <a:latin typeface="Arial Narrow"/>
              </a:rPr>
              <a:t>51’746,017</a:t>
            </a:r>
            <a:endParaRPr lang="en-GB" altLang="fr-FR" sz="700" i="1" dirty="0">
              <a:solidFill>
                <a:srgbClr val="000000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8116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323528" y="51470"/>
            <a:ext cx="3672408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1400" b="1" dirty="0" smtClean="0">
                <a:solidFill>
                  <a:srgbClr val="000000"/>
                </a:solidFill>
                <a:latin typeface="BNPP Sans" pitchFamily="50" charset="0"/>
              </a:rPr>
              <a:t>E-Commerce</a:t>
            </a:r>
          </a:p>
        </p:txBody>
      </p:sp>
      <p:sp>
        <p:nvSpPr>
          <p:cNvPr id="47" name="5 Marcador de número de diapositiva"/>
          <p:cNvSpPr txBox="1">
            <a:spLocks/>
          </p:cNvSpPr>
          <p:nvPr/>
        </p:nvSpPr>
        <p:spPr bwMode="auto">
          <a:xfrm>
            <a:off x="8513659" y="4724563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6" name="55 Rectángulo"/>
          <p:cNvSpPr/>
          <p:nvPr/>
        </p:nvSpPr>
        <p:spPr>
          <a:xfrm>
            <a:off x="3275855" y="733378"/>
            <a:ext cx="5610187" cy="2606445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>
              <a:defRPr/>
            </a:pPr>
            <a:endParaRPr lang="es-PE" sz="1400" dirty="0">
              <a:solidFill>
                <a:srgbClr val="000000"/>
              </a:solidFill>
            </a:endParaRPr>
          </a:p>
        </p:txBody>
      </p:sp>
      <p:sp>
        <p:nvSpPr>
          <p:cNvPr id="77" name="76 CuadroTexto"/>
          <p:cNvSpPr txBox="1"/>
          <p:nvPr/>
        </p:nvSpPr>
        <p:spPr>
          <a:xfrm>
            <a:off x="3491880" y="694656"/>
            <a:ext cx="1908175" cy="109537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/>
          <a:p>
            <a:pPr marL="88900">
              <a:defRPr/>
            </a:pPr>
            <a:r>
              <a:rPr lang="es-PE" sz="1200" b="1" dirty="0" smtClean="0">
                <a:solidFill>
                  <a:srgbClr val="000000"/>
                </a:solidFill>
                <a:latin typeface="BNPP Sans" pitchFamily="50" charset="0"/>
                <a:cs typeface="Arial" pitchFamily="34" charset="0"/>
              </a:rPr>
              <a:t>Controles  de  Gestión </a:t>
            </a:r>
            <a:endParaRPr lang="es-PE" sz="1200" b="1" dirty="0">
              <a:solidFill>
                <a:srgbClr val="000000"/>
              </a:solidFill>
              <a:latin typeface="BNPP Sans" pitchFamily="50" charset="0"/>
              <a:cs typeface="Arial" pitchFamily="34" charset="0"/>
            </a:endParaRPr>
          </a:p>
        </p:txBody>
      </p:sp>
      <p:sp>
        <p:nvSpPr>
          <p:cNvPr id="214" name="213 CuadroTexto"/>
          <p:cNvSpPr txBox="1"/>
          <p:nvPr/>
        </p:nvSpPr>
        <p:spPr>
          <a:xfrm>
            <a:off x="405599" y="2766596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endParaRPr lang="es-PE" sz="1050" b="1" dirty="0" smtClean="0">
              <a:solidFill>
                <a:srgbClr val="000000"/>
              </a:solidFill>
              <a:latin typeface="BNPPSans" pitchFamily="50" charset="0"/>
            </a:endParaRPr>
          </a:p>
        </p:txBody>
      </p:sp>
      <p:sp>
        <p:nvSpPr>
          <p:cNvPr id="222" name="221 CuadroTexto"/>
          <p:cNvSpPr txBox="1"/>
          <p:nvPr/>
        </p:nvSpPr>
        <p:spPr>
          <a:xfrm>
            <a:off x="395520" y="3123799"/>
            <a:ext cx="144016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endParaRPr lang="es-PE" sz="1050" b="1" dirty="0" smtClean="0">
              <a:solidFill>
                <a:srgbClr val="000000"/>
              </a:solidFill>
              <a:latin typeface="BNPPSans" pitchFamily="50" charset="0"/>
            </a:endParaRPr>
          </a:p>
        </p:txBody>
      </p:sp>
      <p:sp>
        <p:nvSpPr>
          <p:cNvPr id="234" name="233 Rectángulo"/>
          <p:cNvSpPr/>
          <p:nvPr/>
        </p:nvSpPr>
        <p:spPr>
          <a:xfrm>
            <a:off x="4112714" y="961683"/>
            <a:ext cx="4059685" cy="23781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400" dirty="0" smtClean="0">
              <a:solidFill>
                <a:srgbClr val="000000"/>
              </a:solidFill>
            </a:endParaRPr>
          </a:p>
        </p:txBody>
      </p:sp>
      <p:sp>
        <p:nvSpPr>
          <p:cNvPr id="235" name="234 Pentágono"/>
          <p:cNvSpPr/>
          <p:nvPr/>
        </p:nvSpPr>
        <p:spPr>
          <a:xfrm>
            <a:off x="3344526" y="3795885"/>
            <a:ext cx="5541517" cy="307242"/>
          </a:xfrm>
          <a:prstGeom prst="homePlat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PE" sz="700" dirty="0">
                <a:solidFill>
                  <a:srgbClr val="FFFFFF"/>
                </a:solidFill>
                <a:latin typeface="Arial Narrow"/>
              </a:rPr>
              <a:t>El Dashboard del Socio permite enfocarnos en los casos específicos (Facturas observadas) que tienen como pendiente, donde </a:t>
            </a:r>
            <a:r>
              <a:rPr lang="es-PE" sz="700" dirty="0" err="1">
                <a:solidFill>
                  <a:srgbClr val="FFFFFF"/>
                </a:solidFill>
                <a:latin typeface="Arial Narrow"/>
              </a:rPr>
              <a:t>Cardif</a:t>
            </a:r>
            <a:r>
              <a:rPr lang="es-PE" sz="700" dirty="0">
                <a:solidFill>
                  <a:srgbClr val="FFFFFF"/>
                </a:solidFill>
                <a:latin typeface="Arial Narrow"/>
              </a:rPr>
              <a:t> puede solicitar oportunamente el envío de la factura las mismas que deben ser aprobadas.</a:t>
            </a:r>
            <a:endParaRPr lang="en-US" sz="700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236" name="235 Pentágono"/>
          <p:cNvSpPr/>
          <p:nvPr/>
        </p:nvSpPr>
        <p:spPr>
          <a:xfrm>
            <a:off x="3377383" y="1100922"/>
            <a:ext cx="5337172" cy="307242"/>
          </a:xfrm>
          <a:prstGeom prst="homePlat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PE" sz="750" dirty="0" smtClean="0">
                <a:solidFill>
                  <a:srgbClr val="FFFFFF"/>
                </a:solidFill>
                <a:latin typeface="Arial Narrow (Títulos)"/>
                <a:cs typeface="Arial" pitchFamily="34" charset="0"/>
              </a:rPr>
              <a:t>2 niveles </a:t>
            </a:r>
            <a:r>
              <a:rPr lang="es-PE" sz="750" dirty="0">
                <a:solidFill>
                  <a:srgbClr val="FFFFFF"/>
                </a:solidFill>
                <a:latin typeface="Arial Narrow (Títulos)"/>
                <a:cs typeface="Arial" pitchFamily="34" charset="0"/>
              </a:rPr>
              <a:t>de aprobación de </a:t>
            </a:r>
            <a:r>
              <a:rPr lang="es-PE" sz="750" dirty="0" smtClean="0">
                <a:solidFill>
                  <a:srgbClr val="FFFFFF"/>
                </a:solidFill>
                <a:latin typeface="Arial Narrow (Títulos)"/>
                <a:cs typeface="Arial" pitchFamily="34" charset="0"/>
              </a:rPr>
              <a:t>facturas ingresadas por Lotus</a:t>
            </a:r>
            <a:endParaRPr lang="es-PE" sz="750" dirty="0">
              <a:solidFill>
                <a:srgbClr val="FFFFFF"/>
              </a:solidFill>
              <a:latin typeface="Arial Narrow (Títulos)"/>
              <a:cs typeface="Arial" pitchFamily="34" charset="0"/>
            </a:endParaRPr>
          </a:p>
        </p:txBody>
      </p:sp>
      <p:sp>
        <p:nvSpPr>
          <p:cNvPr id="237" name="236 Pentágono"/>
          <p:cNvSpPr/>
          <p:nvPr/>
        </p:nvSpPr>
        <p:spPr>
          <a:xfrm>
            <a:off x="3377226" y="2194517"/>
            <a:ext cx="5327803" cy="307242"/>
          </a:xfrm>
          <a:prstGeom prst="homePlate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PE" sz="750" dirty="0">
                <a:solidFill>
                  <a:srgbClr val="FFFFFF"/>
                </a:solidFill>
                <a:latin typeface="Arial Narrow"/>
              </a:rPr>
              <a:t>El Dashboard del Socio permite enfocarnos en los casos específicos (Facturas observadas) que tienen como pendiente, donde </a:t>
            </a:r>
            <a:r>
              <a:rPr lang="es-PE" sz="750" dirty="0" err="1">
                <a:solidFill>
                  <a:srgbClr val="FFFFFF"/>
                </a:solidFill>
                <a:latin typeface="Arial Narrow"/>
              </a:rPr>
              <a:t>Cardif</a:t>
            </a:r>
            <a:r>
              <a:rPr lang="es-PE" sz="750" dirty="0">
                <a:solidFill>
                  <a:srgbClr val="FFFFFF"/>
                </a:solidFill>
                <a:latin typeface="Arial Narrow"/>
              </a:rPr>
              <a:t> puede solicitar oportunamente el envío de la factura las mismas que deben ser aprobadas.</a:t>
            </a:r>
            <a:endParaRPr lang="en-US" sz="750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238" name="237 Pentágono"/>
          <p:cNvSpPr/>
          <p:nvPr/>
        </p:nvSpPr>
        <p:spPr>
          <a:xfrm>
            <a:off x="3377382" y="1462329"/>
            <a:ext cx="5337174" cy="289809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PE" sz="750" dirty="0">
                <a:solidFill>
                  <a:srgbClr val="FFFFFF"/>
                </a:solidFill>
                <a:latin typeface="Arial Narrow"/>
              </a:rPr>
              <a:t>Sistema Segya permite controlar las facturas ingresadas por los Servicios Técnicos y el Socio para poder solicitar el envío de las facturas electrónicas y/o físicas.</a:t>
            </a:r>
            <a:endParaRPr lang="en-US" sz="750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239" name="238 Pentágono"/>
          <p:cNvSpPr/>
          <p:nvPr/>
        </p:nvSpPr>
        <p:spPr>
          <a:xfrm>
            <a:off x="3377226" y="2549501"/>
            <a:ext cx="5327803" cy="307242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PE" sz="750" dirty="0">
                <a:solidFill>
                  <a:srgbClr val="FFFFFF"/>
                </a:solidFill>
                <a:latin typeface="Arial Narrow"/>
              </a:rPr>
              <a:t>STCP es un medio de transferencia para el envío de documentos y facturas electrónicas entre el Grupo Falabella y BNP </a:t>
            </a:r>
            <a:r>
              <a:rPr lang="es-PE" sz="750" dirty="0" err="1">
                <a:solidFill>
                  <a:srgbClr val="FFFFFF"/>
                </a:solidFill>
                <a:latin typeface="Arial Narrow"/>
              </a:rPr>
              <a:t>Paribas</a:t>
            </a:r>
            <a:r>
              <a:rPr lang="es-PE" sz="750" dirty="0">
                <a:solidFill>
                  <a:srgbClr val="FFFFFF"/>
                </a:solidFill>
                <a:latin typeface="Arial Narrow"/>
              </a:rPr>
              <a:t> </a:t>
            </a:r>
            <a:r>
              <a:rPr lang="es-PE" sz="750" dirty="0" err="1">
                <a:solidFill>
                  <a:srgbClr val="FFFFFF"/>
                </a:solidFill>
                <a:latin typeface="Arial Narrow"/>
              </a:rPr>
              <a:t>Cardif</a:t>
            </a:r>
            <a:r>
              <a:rPr lang="es-PE" sz="750" dirty="0">
                <a:solidFill>
                  <a:srgbClr val="FFFFFF"/>
                </a:solidFill>
                <a:latin typeface="Arial Narrow"/>
              </a:rPr>
              <a:t>, optimizando el proceso  y disminuyendo los tiempos de recepción.</a:t>
            </a:r>
            <a:endParaRPr lang="en-US" sz="750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1" name="50 Pentágono"/>
          <p:cNvSpPr/>
          <p:nvPr/>
        </p:nvSpPr>
        <p:spPr>
          <a:xfrm>
            <a:off x="3385964" y="2912580"/>
            <a:ext cx="5318435" cy="30724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700" dirty="0" smtClean="0">
              <a:solidFill>
                <a:srgbClr val="FFFFFF"/>
              </a:solidFill>
              <a:latin typeface="Arial Narrow"/>
            </a:endParaRPr>
          </a:p>
          <a:p>
            <a:r>
              <a:rPr lang="es-PE" sz="750" dirty="0" smtClean="0">
                <a:solidFill>
                  <a:srgbClr val="FFFFFF"/>
                </a:solidFill>
                <a:latin typeface="Arial Narrow"/>
              </a:rPr>
              <a:t>El </a:t>
            </a:r>
            <a:r>
              <a:rPr lang="es-PE" sz="750" dirty="0">
                <a:solidFill>
                  <a:srgbClr val="FFFFFF"/>
                </a:solidFill>
                <a:latin typeface="Arial Narrow"/>
              </a:rPr>
              <a:t>Dashboard General de Facturación, permite realizar el seguimiento específico de las facturas aprobadas que están pendientes de pago y poder cumplir con el plazo establecido de acuerdo al contrato. </a:t>
            </a:r>
            <a:endParaRPr lang="en-US" sz="750" dirty="0">
              <a:solidFill>
                <a:srgbClr val="FFFFFF"/>
              </a:solidFill>
              <a:latin typeface="Arial Narrow"/>
            </a:endParaRPr>
          </a:p>
          <a:p>
            <a:endParaRPr lang="en-US" sz="700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2" name="51 Pentágono"/>
          <p:cNvSpPr/>
          <p:nvPr/>
        </p:nvSpPr>
        <p:spPr>
          <a:xfrm>
            <a:off x="3381911" y="1815666"/>
            <a:ext cx="5323120" cy="312578"/>
          </a:xfrm>
          <a:prstGeom prst="homePlate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 sz="750" dirty="0" smtClean="0">
              <a:solidFill>
                <a:srgbClr val="FFFFFF"/>
              </a:solidFill>
              <a:latin typeface="Arial Narrow"/>
            </a:endParaRPr>
          </a:p>
          <a:p>
            <a:r>
              <a:rPr lang="es-PE" sz="750" dirty="0" smtClean="0">
                <a:solidFill>
                  <a:srgbClr val="FFFFFF"/>
                </a:solidFill>
                <a:latin typeface="Arial Narrow"/>
              </a:rPr>
              <a:t>Base </a:t>
            </a:r>
            <a:r>
              <a:rPr lang="es-PE" sz="750" dirty="0">
                <a:solidFill>
                  <a:srgbClr val="FFFFFF"/>
                </a:solidFill>
                <a:latin typeface="Arial Narrow"/>
              </a:rPr>
              <a:t>de Cierre mensual, permite visualizar la reserva pendiente que se tiene por año y por Socio, para proceder con el seguimiento por tipo de factura (Servicio Técnico, repuesto, transporte y Reemplazo).</a:t>
            </a:r>
            <a:endParaRPr lang="en-US" sz="750" dirty="0">
              <a:solidFill>
                <a:srgbClr val="FFFFFF"/>
              </a:solidFill>
              <a:latin typeface="Arial Narrow"/>
            </a:endParaRPr>
          </a:p>
          <a:p>
            <a:endParaRPr lang="es-PE" sz="700" dirty="0">
              <a:solidFill>
                <a:srgbClr val="FFFFFF"/>
              </a:solidFill>
              <a:latin typeface="Arial Narrow (Títulos)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77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50601_093540">
  <a:themeElements>
    <a:clrScheme name="BNPP-XL">
      <a:dk1>
        <a:srgbClr val="FFFFFF"/>
      </a:dk1>
      <a:lt1>
        <a:srgbClr val="000000"/>
      </a:lt1>
      <a:dk2>
        <a:srgbClr val="EEEFF2"/>
      </a:dk2>
      <a:lt2>
        <a:srgbClr val="78848A"/>
      </a:lt2>
      <a:accent1>
        <a:srgbClr val="00915A"/>
      </a:accent1>
      <a:accent2>
        <a:srgbClr val="85B95F"/>
      </a:accent2>
      <a:accent3>
        <a:srgbClr val="00AB8E"/>
      </a:accent3>
      <a:accent4>
        <a:srgbClr val="008578"/>
      </a:accent4>
      <a:accent5>
        <a:srgbClr val="43B02A"/>
      </a:accent5>
      <a:accent6>
        <a:srgbClr val="D0DF00"/>
      </a:accent6>
      <a:hlink>
        <a:srgbClr val="00915A"/>
      </a:hlink>
      <a:folHlink>
        <a:srgbClr val="00915A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20150601_093540</Template>
  <TotalTime>2242</TotalTime>
  <Words>1276</Words>
  <Application>Microsoft Office PowerPoint</Application>
  <PresentationFormat>Presentación en pantalla (16:9)</PresentationFormat>
  <Paragraphs>276</Paragraphs>
  <Slides>10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2" baseType="lpstr">
      <vt:lpstr>20150601_093540</vt:lpstr>
      <vt:lpstr>Feuille de calcul</vt:lpstr>
      <vt:lpstr>Garantia extendida</vt:lpstr>
      <vt:lpstr>Presentación de PowerPoint</vt:lpstr>
      <vt:lpstr>Presentación de PowerPoint</vt:lpstr>
      <vt:lpstr>Graphs</vt:lpstr>
      <vt:lpstr>FACTURACION DEL SOCIO</vt:lpstr>
      <vt:lpstr>EVOLUCIÓN DE PAGOS DE FACTURAS AL SOCIO</vt:lpstr>
      <vt:lpstr>Presentación de PowerPoint</vt:lpstr>
      <vt:lpstr>Graphs</vt:lpstr>
      <vt:lpstr>Presentación de PowerPoint</vt:lpstr>
      <vt:lpstr>Presentación de PowerPoint</vt:lpstr>
    </vt:vector>
  </TitlesOfParts>
  <Company>BNP Paribas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Natalia MAHOLANYIOVA</dc:creator>
  <cp:lastModifiedBy>Esther PAREDES</cp:lastModifiedBy>
  <cp:revision>128</cp:revision>
  <cp:lastPrinted>2015-02-25T12:09:14Z</cp:lastPrinted>
  <dcterms:created xsi:type="dcterms:W3CDTF">2015-06-05T12:53:40Z</dcterms:created>
  <dcterms:modified xsi:type="dcterms:W3CDTF">2018-07-18T14:41:01Z</dcterms:modified>
</cp:coreProperties>
</file>